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14"/>
  </p:notesMasterIdLst>
  <p:handoutMasterIdLst>
    <p:handoutMasterId r:id="rId15"/>
  </p:handoutMasterIdLst>
  <p:sldIdLst>
    <p:sldId id="338" r:id="rId2"/>
    <p:sldId id="456" r:id="rId3"/>
    <p:sldId id="346" r:id="rId4"/>
    <p:sldId id="459" r:id="rId5"/>
    <p:sldId id="446" r:id="rId6"/>
    <p:sldId id="468" r:id="rId7"/>
    <p:sldId id="409" r:id="rId8"/>
    <p:sldId id="469" r:id="rId9"/>
    <p:sldId id="466" r:id="rId10"/>
    <p:sldId id="467" r:id="rId11"/>
    <p:sldId id="465" r:id="rId12"/>
    <p:sldId id="463" r:id="rId13"/>
  </p:sldIdLst>
  <p:sldSz cx="12192000" cy="6858000"/>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BD1075C-C31B-47CB-935F-BC68E6B9C8C2}">
          <p14:sldIdLst>
            <p14:sldId id="338"/>
            <p14:sldId id="456"/>
            <p14:sldId id="346"/>
            <p14:sldId id="459"/>
            <p14:sldId id="446"/>
            <p14:sldId id="468"/>
            <p14:sldId id="409"/>
            <p14:sldId id="469"/>
            <p14:sldId id="466"/>
            <p14:sldId id="467"/>
            <p14:sldId id="465"/>
            <p14:sldId id="463"/>
          </p14:sldIdLst>
        </p14:section>
      </p14:sectionLst>
    </p:ex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 uri="{2D200454-40CA-4A62-9FC3-DE9A4176ACB9}">
      <p15:notesGuideLst xmlns="" xmlns:p15="http://schemas.microsoft.com/office/powerpoint/2012/main">
        <p15:guide id="1" orient="horz" pos="3130">
          <p15:clr>
            <a:srgbClr val="A4A3A4"/>
          </p15:clr>
        </p15:guide>
        <p15:guide id="2" pos="214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825"/>
    <a:srgbClr val="088D97"/>
    <a:srgbClr val="089097"/>
    <a:srgbClr val="FFAF53"/>
    <a:srgbClr val="FF853A"/>
    <a:srgbClr val="D1D3D4"/>
    <a:srgbClr val="BDBAC0"/>
    <a:srgbClr val="A5DAE4"/>
    <a:srgbClr val="414258"/>
    <a:srgbClr val="72A7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0852" autoAdjust="0"/>
    <p:restoredTop sz="96389" autoAdjust="0"/>
  </p:normalViewPr>
  <p:slideViewPr>
    <p:cSldViewPr snapToGrid="0">
      <p:cViewPr>
        <p:scale>
          <a:sx n="75" d="100"/>
          <a:sy n="75" d="100"/>
        </p:scale>
        <p:origin x="-1651" y="-302"/>
      </p:cViewPr>
      <p:guideLst>
        <p:guide orient="horz" pos="2160"/>
        <p:guide pos="3840"/>
      </p:guideLst>
    </p:cSldViewPr>
  </p:slideViewPr>
  <p:outlineViewPr>
    <p:cViewPr>
      <p:scale>
        <a:sx n="33" d="100"/>
        <a:sy n="33" d="100"/>
      </p:scale>
      <p:origin x="0" y="-204"/>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60" d="100"/>
          <a:sy n="60" d="100"/>
        </p:scale>
        <p:origin x="-4404" y="-738"/>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50529" cy="497524"/>
          </a:xfrm>
          <a:prstGeom prst="rect">
            <a:avLst/>
          </a:prstGeom>
        </p:spPr>
        <p:txBody>
          <a:bodyPr vert="horz" lIns="91555" tIns="45777" rIns="91555" bIns="45777" rtlCol="0"/>
          <a:lstStyle>
            <a:lvl1pPr algn="l">
              <a:defRPr sz="1200"/>
            </a:lvl1pPr>
          </a:lstStyle>
          <a:p>
            <a:endParaRPr lang="en-NZ" dirty="0"/>
          </a:p>
        </p:txBody>
      </p:sp>
      <p:sp>
        <p:nvSpPr>
          <p:cNvPr id="3" name="Date Placeholder 2"/>
          <p:cNvSpPr>
            <a:spLocks noGrp="1"/>
          </p:cNvSpPr>
          <p:nvPr>
            <p:ph type="dt" sz="quarter" idx="1"/>
          </p:nvPr>
        </p:nvSpPr>
        <p:spPr>
          <a:xfrm>
            <a:off x="3855083" y="1"/>
            <a:ext cx="2950529" cy="497524"/>
          </a:xfrm>
          <a:prstGeom prst="rect">
            <a:avLst/>
          </a:prstGeom>
        </p:spPr>
        <p:txBody>
          <a:bodyPr vert="horz" lIns="91555" tIns="45777" rIns="91555" bIns="45777" rtlCol="0"/>
          <a:lstStyle>
            <a:lvl1pPr algn="r">
              <a:defRPr sz="1200"/>
            </a:lvl1pPr>
          </a:lstStyle>
          <a:p>
            <a:fld id="{1C6C8FCC-F68C-4589-A2BF-0EF0810EE72F}" type="datetimeFigureOut">
              <a:rPr lang="en-NZ" smtClean="0"/>
              <a:t>21/06/2018</a:t>
            </a:fld>
            <a:endParaRPr lang="en-NZ" dirty="0"/>
          </a:p>
        </p:txBody>
      </p:sp>
      <p:sp>
        <p:nvSpPr>
          <p:cNvPr id="4" name="Footer Placeholder 3"/>
          <p:cNvSpPr>
            <a:spLocks noGrp="1"/>
          </p:cNvSpPr>
          <p:nvPr>
            <p:ph type="ftr" sz="quarter" idx="2"/>
          </p:nvPr>
        </p:nvSpPr>
        <p:spPr>
          <a:xfrm>
            <a:off x="1" y="9440227"/>
            <a:ext cx="2950529" cy="497523"/>
          </a:xfrm>
          <a:prstGeom prst="rect">
            <a:avLst/>
          </a:prstGeom>
        </p:spPr>
        <p:txBody>
          <a:bodyPr vert="horz" lIns="91555" tIns="45777" rIns="91555" bIns="45777" rtlCol="0" anchor="b"/>
          <a:lstStyle>
            <a:lvl1pPr algn="l">
              <a:defRPr sz="1200"/>
            </a:lvl1pPr>
          </a:lstStyle>
          <a:p>
            <a:endParaRPr lang="en-NZ" dirty="0"/>
          </a:p>
        </p:txBody>
      </p:sp>
      <p:sp>
        <p:nvSpPr>
          <p:cNvPr id="5" name="Slide Number Placeholder 4"/>
          <p:cNvSpPr>
            <a:spLocks noGrp="1"/>
          </p:cNvSpPr>
          <p:nvPr>
            <p:ph type="sldNum" sz="quarter" idx="3"/>
          </p:nvPr>
        </p:nvSpPr>
        <p:spPr>
          <a:xfrm>
            <a:off x="3855083" y="9440227"/>
            <a:ext cx="2950529" cy="497523"/>
          </a:xfrm>
          <a:prstGeom prst="rect">
            <a:avLst/>
          </a:prstGeom>
        </p:spPr>
        <p:txBody>
          <a:bodyPr vert="horz" lIns="91555" tIns="45777" rIns="91555" bIns="45777" rtlCol="0" anchor="b"/>
          <a:lstStyle>
            <a:lvl1pPr algn="r">
              <a:defRPr sz="1200"/>
            </a:lvl1pPr>
          </a:lstStyle>
          <a:p>
            <a:fld id="{88E6F583-029D-432E-B24F-8FD019EE1F63}" type="slidenum">
              <a:rPr lang="en-NZ" smtClean="0"/>
              <a:t>‹#›</a:t>
            </a:fld>
            <a:endParaRPr lang="en-NZ" dirty="0"/>
          </a:p>
        </p:txBody>
      </p:sp>
    </p:spTree>
    <p:extLst>
      <p:ext uri="{BB962C8B-B14F-4D97-AF65-F5344CB8AC3E}">
        <p14:creationId xmlns:p14="http://schemas.microsoft.com/office/powerpoint/2010/main" val="42189691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9786" cy="498693"/>
          </a:xfrm>
          <a:prstGeom prst="rect">
            <a:avLst/>
          </a:prstGeom>
        </p:spPr>
        <p:txBody>
          <a:bodyPr vert="horz" lIns="91555" tIns="45777" rIns="91555" bIns="45777" rtlCol="0"/>
          <a:lstStyle>
            <a:lvl1pPr algn="l">
              <a:defRPr sz="1200"/>
            </a:lvl1pPr>
          </a:lstStyle>
          <a:p>
            <a:endParaRPr lang="en-NZ" dirty="0"/>
          </a:p>
        </p:txBody>
      </p:sp>
      <p:sp>
        <p:nvSpPr>
          <p:cNvPr id="3" name="Date Placeholder 2"/>
          <p:cNvSpPr>
            <a:spLocks noGrp="1"/>
          </p:cNvSpPr>
          <p:nvPr>
            <p:ph type="dt" idx="1"/>
          </p:nvPr>
        </p:nvSpPr>
        <p:spPr>
          <a:xfrm>
            <a:off x="3855839" y="1"/>
            <a:ext cx="2949786" cy="498693"/>
          </a:xfrm>
          <a:prstGeom prst="rect">
            <a:avLst/>
          </a:prstGeom>
        </p:spPr>
        <p:txBody>
          <a:bodyPr vert="horz" lIns="91555" tIns="45777" rIns="91555" bIns="45777" rtlCol="0"/>
          <a:lstStyle>
            <a:lvl1pPr algn="r">
              <a:defRPr sz="1200"/>
            </a:lvl1pPr>
          </a:lstStyle>
          <a:p>
            <a:fld id="{AC4C87BB-430F-450B-9FFD-A844BEC8996F}" type="datetimeFigureOut">
              <a:rPr lang="en-NZ" smtClean="0"/>
              <a:t>21/06/2018</a:t>
            </a:fld>
            <a:endParaRPr lang="en-NZ" dirty="0"/>
          </a:p>
        </p:txBody>
      </p:sp>
      <p:sp>
        <p:nvSpPr>
          <p:cNvPr id="4" name="Slide Image Placeholder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555" tIns="45777" rIns="91555" bIns="45777" rtlCol="0" anchor="ctr"/>
          <a:lstStyle/>
          <a:p>
            <a:endParaRPr lang="en-NZ" dirty="0"/>
          </a:p>
        </p:txBody>
      </p:sp>
      <p:sp>
        <p:nvSpPr>
          <p:cNvPr id="5" name="Notes Placeholder 4"/>
          <p:cNvSpPr>
            <a:spLocks noGrp="1"/>
          </p:cNvSpPr>
          <p:nvPr>
            <p:ph type="body" sz="quarter" idx="3"/>
          </p:nvPr>
        </p:nvSpPr>
        <p:spPr>
          <a:xfrm>
            <a:off x="680721" y="4783307"/>
            <a:ext cx="5445760" cy="3913615"/>
          </a:xfrm>
          <a:prstGeom prst="rect">
            <a:avLst/>
          </a:prstGeom>
        </p:spPr>
        <p:txBody>
          <a:bodyPr vert="horz" lIns="91555" tIns="45777" rIns="91555" bIns="4577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1" y="9440648"/>
            <a:ext cx="2949786" cy="498692"/>
          </a:xfrm>
          <a:prstGeom prst="rect">
            <a:avLst/>
          </a:prstGeom>
        </p:spPr>
        <p:txBody>
          <a:bodyPr vert="horz" lIns="91555" tIns="45777" rIns="91555" bIns="45777" rtlCol="0" anchor="b"/>
          <a:lstStyle>
            <a:lvl1pPr algn="l">
              <a:defRPr sz="1200"/>
            </a:lvl1pPr>
          </a:lstStyle>
          <a:p>
            <a:endParaRPr lang="en-NZ" dirty="0"/>
          </a:p>
        </p:txBody>
      </p:sp>
      <p:sp>
        <p:nvSpPr>
          <p:cNvPr id="7" name="Slide Number Placeholder 6"/>
          <p:cNvSpPr>
            <a:spLocks noGrp="1"/>
          </p:cNvSpPr>
          <p:nvPr>
            <p:ph type="sldNum" sz="quarter" idx="5"/>
          </p:nvPr>
        </p:nvSpPr>
        <p:spPr>
          <a:xfrm>
            <a:off x="3855839" y="9440648"/>
            <a:ext cx="2949786" cy="498692"/>
          </a:xfrm>
          <a:prstGeom prst="rect">
            <a:avLst/>
          </a:prstGeom>
        </p:spPr>
        <p:txBody>
          <a:bodyPr vert="horz" lIns="91555" tIns="45777" rIns="91555" bIns="45777" rtlCol="0" anchor="b"/>
          <a:lstStyle>
            <a:lvl1pPr algn="r">
              <a:defRPr sz="1200"/>
            </a:lvl1pPr>
          </a:lstStyle>
          <a:p>
            <a:fld id="{F6875E11-DCB6-4468-B232-9328D8BC82A9}" type="slidenum">
              <a:rPr lang="en-NZ" smtClean="0"/>
              <a:t>‹#›</a:t>
            </a:fld>
            <a:endParaRPr lang="en-NZ" dirty="0"/>
          </a:p>
        </p:txBody>
      </p:sp>
    </p:spTree>
    <p:extLst>
      <p:ext uri="{BB962C8B-B14F-4D97-AF65-F5344CB8AC3E}">
        <p14:creationId xmlns:p14="http://schemas.microsoft.com/office/powerpoint/2010/main" val="4229418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144588"/>
            <a:ext cx="5962650" cy="3354387"/>
          </a:xfrm>
        </p:spPr>
      </p:sp>
      <p:sp>
        <p:nvSpPr>
          <p:cNvPr id="3" name="Notes Placeholder 2"/>
          <p:cNvSpPr>
            <a:spLocks noGrp="1"/>
          </p:cNvSpPr>
          <p:nvPr>
            <p:ph type="body" idx="1"/>
          </p:nvPr>
        </p:nvSpPr>
        <p:spPr>
          <a:xfrm>
            <a:off x="381001" y="4783307"/>
            <a:ext cx="6162675" cy="3913615"/>
          </a:xfrm>
        </p:spPr>
        <p:txBody>
          <a:bodyPr/>
          <a:lstStyle/>
          <a:p>
            <a:pPr lvl="0"/>
            <a:r>
              <a:rPr lang="mi-NZ" dirty="0" smtClean="0"/>
              <a:t>General comments:</a:t>
            </a:r>
          </a:p>
          <a:p>
            <a:pPr marL="171442" indent="-171442">
              <a:buFontTx/>
              <a:buChar char="-"/>
            </a:pPr>
            <a:r>
              <a:rPr lang="mi-NZ" dirty="0" smtClean="0"/>
              <a:t>Condense content under each topic – especially questions – avoid repetitive questions and try to clump into similar themes under each topic in logical flow. Frame questions in terms of soliciting feedback that can be compared across sectors/synthesised logically and efficiently – for concrete answers rather than broad generalisations</a:t>
            </a:r>
          </a:p>
          <a:p>
            <a:pPr marL="171442" indent="-171442">
              <a:buFontTx/>
              <a:buChar char="-"/>
            </a:pPr>
            <a:r>
              <a:rPr lang="mi-NZ" dirty="0" smtClean="0"/>
              <a:t>Include examples where possible – recognising difference between sectors attending workshops assemble a “pool” of examples that could be used for different circumstances</a:t>
            </a:r>
          </a:p>
          <a:p>
            <a:pPr marL="171442" indent="-171442">
              <a:buFontTx/>
              <a:buChar char="-"/>
            </a:pPr>
            <a:r>
              <a:rPr lang="mi-NZ" dirty="0" smtClean="0"/>
              <a:t>Differentiate between “information” that is collected and “data” that is derived from information – be clear in the terminology throughout (a short glossary in context document might also help with this)</a:t>
            </a:r>
          </a:p>
          <a:p>
            <a:pPr marL="171442" indent="-171442">
              <a:buFontTx/>
              <a:buChar char="-"/>
            </a:pPr>
            <a:r>
              <a:rPr lang="mi-NZ" dirty="0" smtClean="0"/>
              <a:t>Confirmed “service user” preferable to “service user” as a term</a:t>
            </a:r>
          </a:p>
          <a:p>
            <a:pPr marL="171442" indent="-171442">
              <a:buFontTx/>
              <a:buChar char="-"/>
            </a:pPr>
            <a:r>
              <a:rPr lang="mi-NZ" dirty="0" smtClean="0"/>
              <a:t>Comment about “Still looking for the guidelines ... “ i.e. trying to figure out which part of the document had the “use this, if your purpose is that” [complicated to address in engagement]</a:t>
            </a:r>
          </a:p>
          <a:p>
            <a:pPr marL="171442" indent="-171442">
              <a:buFontTx/>
              <a:buChar char="-"/>
            </a:pPr>
            <a:r>
              <a:rPr lang="mi-NZ" dirty="0" smtClean="0"/>
              <a:t>Make it clear what’s not in scope: “this slide deck needs sufficient context too, even if there’s a separate context doc.” Good point!</a:t>
            </a:r>
          </a:p>
          <a:p>
            <a:pPr marL="171442" indent="-171442">
              <a:buFontTx/>
              <a:buChar char="-"/>
            </a:pPr>
            <a:r>
              <a:rPr lang="mi-NZ" dirty="0" smtClean="0"/>
              <a:t>Strengthen the perspective on a person’s right to privacy: context doc plays that role but look for opportunities here too</a:t>
            </a:r>
          </a:p>
          <a:p>
            <a:pPr marL="171442" indent="-171442">
              <a:buFontTx/>
              <a:buChar char="-"/>
            </a:pPr>
            <a:r>
              <a:rPr lang="mi-NZ" dirty="0" smtClean="0"/>
              <a:t>Concepts of relationships among organisations in sector and partnership: see Implementation slide </a:t>
            </a:r>
          </a:p>
          <a:p>
            <a:pPr marL="171442" indent="-171442">
              <a:buFontTx/>
              <a:buChar char="-"/>
            </a:pPr>
            <a:r>
              <a:rPr lang="mi-NZ" dirty="0" smtClean="0"/>
              <a:t>Find somewhere to acknowledge the impact of data collection on the relationship between front line worker and service user (noted much later in meeting an additional suggestion to include engagement with front line staff, already being considered)</a:t>
            </a:r>
            <a:endParaRPr lang="en-NZ" dirty="0"/>
          </a:p>
        </p:txBody>
      </p:sp>
      <p:sp>
        <p:nvSpPr>
          <p:cNvPr id="4" name="Slide Number Placeholder 3"/>
          <p:cNvSpPr>
            <a:spLocks noGrp="1"/>
          </p:cNvSpPr>
          <p:nvPr>
            <p:ph type="sldNum" sz="quarter" idx="10"/>
          </p:nvPr>
        </p:nvSpPr>
        <p:spPr/>
        <p:txBody>
          <a:bodyPr/>
          <a:lstStyle/>
          <a:p>
            <a:fld id="{F6875E11-DCB6-4468-B232-9328D8BC82A9}" type="slidenum">
              <a:rPr lang="en-NZ" smtClean="0"/>
              <a:t>1</a:t>
            </a:fld>
            <a:endParaRPr lang="en-NZ" dirty="0"/>
          </a:p>
        </p:txBody>
      </p:sp>
    </p:spTree>
    <p:extLst>
      <p:ext uri="{BB962C8B-B14F-4D97-AF65-F5344CB8AC3E}">
        <p14:creationId xmlns:p14="http://schemas.microsoft.com/office/powerpoint/2010/main" val="41510456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42" indent="-171442">
              <a:buFontTx/>
              <a:buChar char="-"/>
            </a:pPr>
            <a:r>
              <a:rPr lang="mi-NZ" dirty="0" smtClean="0"/>
              <a:t>Question around whether “use” is the right term: key words are “only what you need”</a:t>
            </a:r>
          </a:p>
          <a:p>
            <a:pPr marL="171442" indent="-171442">
              <a:buFontTx/>
              <a:buChar char="-"/>
            </a:pPr>
            <a:r>
              <a:rPr lang="mi-NZ" dirty="0" smtClean="0"/>
              <a:t>OPC felt last statement in descriptor should be the first (but that isn’t actually the key point of this slide)</a:t>
            </a:r>
          </a:p>
          <a:p>
            <a:pPr marL="171442" indent="-171442">
              <a:buFontTx/>
              <a:buChar char="-"/>
            </a:pPr>
            <a:r>
              <a:rPr lang="mi-NZ" dirty="0" smtClean="0"/>
              <a:t>Fourth bullet of what we’ve learned so far should be a statement not a question</a:t>
            </a:r>
          </a:p>
          <a:p>
            <a:pPr marL="171442" indent="-171442">
              <a:buFontTx/>
              <a:buChar char="-"/>
            </a:pPr>
            <a:r>
              <a:rPr lang="mi-NZ" dirty="0" smtClean="0"/>
              <a:t>Answer to first question can be expected to differ depending on who is answering it</a:t>
            </a:r>
          </a:p>
          <a:p>
            <a:pPr marL="171442" indent="-171442">
              <a:buFontTx/>
              <a:buChar char="-"/>
            </a:pPr>
            <a:r>
              <a:rPr lang="mi-NZ" dirty="0" smtClean="0"/>
              <a:t>Here in particular examples would be helpful</a:t>
            </a:r>
            <a:endParaRPr lang="en-NZ" dirty="0"/>
          </a:p>
          <a:p>
            <a:pPr marL="171442" indent="-171442">
              <a:buFontTx/>
              <a:buChar char="-"/>
            </a:pPr>
            <a:r>
              <a:rPr lang="en-NZ" dirty="0" smtClean="0"/>
              <a:t>“Focus on the crux of it: which is [what sort of information should you think about using for what sort of purpose]”</a:t>
            </a:r>
          </a:p>
          <a:p>
            <a:pPr marL="171442" indent="-171442">
              <a:buFontTx/>
              <a:buChar char="-"/>
            </a:pPr>
            <a:r>
              <a:rPr lang="mi-NZ" dirty="0"/>
              <a:t>“Think about making clearer </a:t>
            </a:r>
            <a:r>
              <a:rPr lang="mi-NZ" dirty="0" smtClean="0"/>
              <a:t>‘what </a:t>
            </a:r>
            <a:r>
              <a:rPr lang="mi-NZ" dirty="0"/>
              <a:t>are the circumstances under which we </a:t>
            </a:r>
            <a:r>
              <a:rPr lang="mi-NZ" dirty="0" smtClean="0"/>
              <a:t>should’ </a:t>
            </a:r>
            <a:r>
              <a:rPr lang="mi-NZ" dirty="0"/>
              <a:t>... [in relation to collecting/using/sharing personal information]”</a:t>
            </a:r>
          </a:p>
          <a:p>
            <a:pPr marL="171442" indent="-171442">
              <a:buFontTx/>
              <a:buChar char="-"/>
            </a:pPr>
            <a:r>
              <a:rPr lang="en-NZ" dirty="0" smtClean="0"/>
              <a:t>Be careful about what the word “you” means in differing contexts, be clearer where there’s a risk of miscommunication</a:t>
            </a:r>
          </a:p>
          <a:p>
            <a:pPr marL="171442" indent="-171442">
              <a:buFontTx/>
              <a:buChar char="-"/>
            </a:pPr>
            <a:r>
              <a:rPr lang="en-NZ" dirty="0" smtClean="0"/>
              <a:t>Consider making it clearer that purpose drives what you need / use / collect, so potential to make this logic clearer in the arrangement of the language.</a:t>
            </a:r>
          </a:p>
          <a:p>
            <a:pPr marL="171442" indent="-171442">
              <a:buFontTx/>
              <a:buChar char="-"/>
            </a:pPr>
            <a:endParaRPr lang="mi-NZ" dirty="0" smtClean="0">
              <a:solidFill>
                <a:srgbClr val="00B050"/>
              </a:solidFill>
            </a:endParaRPr>
          </a:p>
        </p:txBody>
      </p:sp>
      <p:sp>
        <p:nvSpPr>
          <p:cNvPr id="4" name="Slide Number Placeholder 3"/>
          <p:cNvSpPr>
            <a:spLocks noGrp="1"/>
          </p:cNvSpPr>
          <p:nvPr>
            <p:ph type="sldNum" sz="quarter" idx="10"/>
          </p:nvPr>
        </p:nvSpPr>
        <p:spPr/>
        <p:txBody>
          <a:bodyPr/>
          <a:lstStyle/>
          <a:p>
            <a:fld id="{F6875E11-DCB6-4468-B232-9328D8BC82A9}" type="slidenum">
              <a:rPr lang="en-NZ" smtClean="0"/>
              <a:t>10</a:t>
            </a:fld>
            <a:endParaRPr lang="en-NZ" dirty="0"/>
          </a:p>
        </p:txBody>
      </p:sp>
    </p:spTree>
    <p:extLst>
      <p:ext uri="{BB962C8B-B14F-4D97-AF65-F5344CB8AC3E}">
        <p14:creationId xmlns:p14="http://schemas.microsoft.com/office/powerpoint/2010/main" val="11028656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144588"/>
            <a:ext cx="5962650" cy="3354387"/>
          </a:xfrm>
        </p:spPr>
      </p:sp>
      <p:sp>
        <p:nvSpPr>
          <p:cNvPr id="3" name="Notes Placeholder 2"/>
          <p:cNvSpPr>
            <a:spLocks noGrp="1"/>
          </p:cNvSpPr>
          <p:nvPr>
            <p:ph type="body" idx="1"/>
          </p:nvPr>
        </p:nvSpPr>
        <p:spPr>
          <a:xfrm>
            <a:off x="381001" y="4783307"/>
            <a:ext cx="6162675" cy="3913615"/>
          </a:xfrm>
        </p:spPr>
        <p:txBody>
          <a:bodyPr/>
          <a:lstStyle/>
          <a:p>
            <a:pPr lvl="0"/>
            <a:r>
              <a:rPr lang="mi-NZ" dirty="0" smtClean="0"/>
              <a:t>General comments:</a:t>
            </a:r>
          </a:p>
          <a:p>
            <a:pPr marL="171442" indent="-171442">
              <a:buFontTx/>
              <a:buChar char="-"/>
            </a:pPr>
            <a:r>
              <a:rPr lang="mi-NZ" dirty="0" smtClean="0"/>
              <a:t>Condense content under each topic – especially questions – avoid repetitive questions and try to clump into similar themes under each topic in logical flow. Frame questions in terms of soliciting feedback that can be compared across sectors/synthesised logically and efficiently – for concrete answers rather than broad generalisations</a:t>
            </a:r>
          </a:p>
          <a:p>
            <a:pPr marL="171442" indent="-171442">
              <a:buFontTx/>
              <a:buChar char="-"/>
            </a:pPr>
            <a:r>
              <a:rPr lang="mi-NZ" dirty="0" smtClean="0"/>
              <a:t>Include examples where possible – recognising difference between sectors attending workshops assemble a “pool” of examples that could be used for different circumstances</a:t>
            </a:r>
          </a:p>
          <a:p>
            <a:pPr marL="171442" indent="-171442">
              <a:buFontTx/>
              <a:buChar char="-"/>
            </a:pPr>
            <a:r>
              <a:rPr lang="mi-NZ" dirty="0" smtClean="0"/>
              <a:t>Differentiate between “information” that is collected and “data” that is derived from information – be clear in the terminology throughout (a short glossary in context document might also help with this)</a:t>
            </a:r>
          </a:p>
          <a:p>
            <a:pPr marL="171442" indent="-171442">
              <a:buFontTx/>
              <a:buChar char="-"/>
            </a:pPr>
            <a:r>
              <a:rPr lang="mi-NZ" dirty="0" smtClean="0"/>
              <a:t>Confirmed “service user” preferable to “service user” as a term</a:t>
            </a:r>
          </a:p>
          <a:p>
            <a:pPr marL="171442" indent="-171442">
              <a:buFontTx/>
              <a:buChar char="-"/>
            </a:pPr>
            <a:r>
              <a:rPr lang="mi-NZ" dirty="0" smtClean="0"/>
              <a:t>Comment about “Still looking for the guidelines ... “ i.e. trying to figure out which part of the document had the “use this, if your purpose is that” [complicated to address in engagement]</a:t>
            </a:r>
          </a:p>
          <a:p>
            <a:pPr marL="171442" indent="-171442">
              <a:buFontTx/>
              <a:buChar char="-"/>
            </a:pPr>
            <a:r>
              <a:rPr lang="mi-NZ" dirty="0" smtClean="0"/>
              <a:t>Make it clear what’s not in scope: “this slide deck needs sufficient context too, even if there’s a separate context doc.” Good point!</a:t>
            </a:r>
          </a:p>
          <a:p>
            <a:pPr marL="171442" indent="-171442">
              <a:buFontTx/>
              <a:buChar char="-"/>
            </a:pPr>
            <a:r>
              <a:rPr lang="mi-NZ" dirty="0" smtClean="0"/>
              <a:t>Strengthen the perspective on a person’s right to privacy: context doc plays that role but look for opportunities here too</a:t>
            </a:r>
          </a:p>
          <a:p>
            <a:pPr marL="171442" indent="-171442">
              <a:buFontTx/>
              <a:buChar char="-"/>
            </a:pPr>
            <a:r>
              <a:rPr lang="mi-NZ" dirty="0" smtClean="0"/>
              <a:t>Concepts of relationships among organisations in sector and partnership: see Implementation slide </a:t>
            </a:r>
          </a:p>
          <a:p>
            <a:pPr marL="171442" indent="-171442">
              <a:buFontTx/>
              <a:buChar char="-"/>
            </a:pPr>
            <a:r>
              <a:rPr lang="mi-NZ" dirty="0" smtClean="0"/>
              <a:t>Find somewhere to acknowledge the impact of data collection on the relationship between front line worker and service user (noted much later in meeting an additional suggestion to include engagement with front line staff, already being considered)</a:t>
            </a:r>
            <a:endParaRPr lang="en-NZ" dirty="0"/>
          </a:p>
        </p:txBody>
      </p:sp>
      <p:sp>
        <p:nvSpPr>
          <p:cNvPr id="4" name="Slide Number Placeholder 3"/>
          <p:cNvSpPr>
            <a:spLocks noGrp="1"/>
          </p:cNvSpPr>
          <p:nvPr>
            <p:ph type="sldNum" sz="quarter" idx="10"/>
          </p:nvPr>
        </p:nvSpPr>
        <p:spPr/>
        <p:txBody>
          <a:bodyPr/>
          <a:lstStyle/>
          <a:p>
            <a:fld id="{F6875E11-DCB6-4468-B232-9328D8BC82A9}" type="slidenum">
              <a:rPr lang="en-NZ" smtClean="0"/>
              <a:t>11</a:t>
            </a:fld>
            <a:endParaRPr lang="en-NZ" dirty="0"/>
          </a:p>
        </p:txBody>
      </p:sp>
    </p:spTree>
    <p:extLst>
      <p:ext uri="{BB962C8B-B14F-4D97-AF65-F5344CB8AC3E}">
        <p14:creationId xmlns:p14="http://schemas.microsoft.com/office/powerpoint/2010/main" val="41510456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144588"/>
            <a:ext cx="5962650" cy="3354387"/>
          </a:xfrm>
        </p:spPr>
      </p:sp>
      <p:sp>
        <p:nvSpPr>
          <p:cNvPr id="3" name="Notes Placeholder 2"/>
          <p:cNvSpPr>
            <a:spLocks noGrp="1"/>
          </p:cNvSpPr>
          <p:nvPr>
            <p:ph type="body" idx="1"/>
          </p:nvPr>
        </p:nvSpPr>
        <p:spPr>
          <a:xfrm>
            <a:off x="381001" y="4783307"/>
            <a:ext cx="6162675" cy="3913615"/>
          </a:xfrm>
        </p:spPr>
        <p:txBody>
          <a:bodyPr/>
          <a:lstStyle/>
          <a:p>
            <a:pPr lvl="0"/>
            <a:r>
              <a:rPr lang="mi-NZ" dirty="0" smtClean="0"/>
              <a:t>General comments:</a:t>
            </a:r>
          </a:p>
          <a:p>
            <a:pPr marL="171442" indent="-171442">
              <a:buFontTx/>
              <a:buChar char="-"/>
            </a:pPr>
            <a:r>
              <a:rPr lang="mi-NZ" dirty="0" smtClean="0"/>
              <a:t>Condense content under each topic – especially questions – avoid repetitive questions and try to clump into similar themes under each topic in logical flow. Frame questions in terms of soliciting feedback that can be compared across sectors/synthesised logically and efficiently – for concrete answers rather than broad generalisations</a:t>
            </a:r>
          </a:p>
          <a:p>
            <a:pPr marL="171442" indent="-171442">
              <a:buFontTx/>
              <a:buChar char="-"/>
            </a:pPr>
            <a:r>
              <a:rPr lang="mi-NZ" dirty="0" smtClean="0"/>
              <a:t>Include examples where possible – recognising difference between sectors attending workshops assemble a “pool” of examples that could be used for different circumstances</a:t>
            </a:r>
          </a:p>
          <a:p>
            <a:pPr marL="171442" indent="-171442">
              <a:buFontTx/>
              <a:buChar char="-"/>
            </a:pPr>
            <a:r>
              <a:rPr lang="mi-NZ" dirty="0" smtClean="0"/>
              <a:t>Differentiate between “information” that is collected and “data” that is derived from information – be clear in the terminology throughout (a short glossary in context document might also help with this)</a:t>
            </a:r>
          </a:p>
          <a:p>
            <a:pPr marL="171442" indent="-171442">
              <a:buFontTx/>
              <a:buChar char="-"/>
            </a:pPr>
            <a:r>
              <a:rPr lang="mi-NZ" dirty="0" smtClean="0"/>
              <a:t>Confirmed “service user” preferable to “service user” as a term</a:t>
            </a:r>
          </a:p>
          <a:p>
            <a:pPr marL="171442" indent="-171442">
              <a:buFontTx/>
              <a:buChar char="-"/>
            </a:pPr>
            <a:r>
              <a:rPr lang="mi-NZ" dirty="0" smtClean="0"/>
              <a:t>Comment about “Still looking for the guidelines ... “ i.e. trying to figure out which part of the document had the “use this, if your purpose is that” [complicated to address in engagement]</a:t>
            </a:r>
          </a:p>
          <a:p>
            <a:pPr marL="171442" indent="-171442">
              <a:buFontTx/>
              <a:buChar char="-"/>
            </a:pPr>
            <a:r>
              <a:rPr lang="mi-NZ" dirty="0" smtClean="0"/>
              <a:t>Make it clear what’s not in scope: “this slide deck needs sufficient context too, even if there’s a separate context doc.” Good point!</a:t>
            </a:r>
          </a:p>
          <a:p>
            <a:pPr marL="171442" indent="-171442">
              <a:buFontTx/>
              <a:buChar char="-"/>
            </a:pPr>
            <a:r>
              <a:rPr lang="mi-NZ" dirty="0" smtClean="0"/>
              <a:t>Strengthen the perspective on a person’s right to privacy: context doc plays that role but look for opportunities here too</a:t>
            </a:r>
          </a:p>
          <a:p>
            <a:pPr marL="171442" indent="-171442">
              <a:buFontTx/>
              <a:buChar char="-"/>
            </a:pPr>
            <a:r>
              <a:rPr lang="mi-NZ" dirty="0" smtClean="0"/>
              <a:t>Concepts of relationships among organisations in sector and partnership: see Implementation slide </a:t>
            </a:r>
          </a:p>
          <a:p>
            <a:pPr marL="171442" indent="-171442">
              <a:buFontTx/>
              <a:buChar char="-"/>
            </a:pPr>
            <a:r>
              <a:rPr lang="mi-NZ" dirty="0" smtClean="0"/>
              <a:t>Find somewhere to acknowledge the impact of data collection on the relationship between front line worker and service user (noted much later in meeting an additional suggestion to include engagement with front line staff, already being considered)</a:t>
            </a:r>
            <a:endParaRPr lang="en-NZ" dirty="0"/>
          </a:p>
        </p:txBody>
      </p:sp>
      <p:sp>
        <p:nvSpPr>
          <p:cNvPr id="4" name="Slide Number Placeholder 3"/>
          <p:cNvSpPr>
            <a:spLocks noGrp="1"/>
          </p:cNvSpPr>
          <p:nvPr>
            <p:ph type="sldNum" sz="quarter" idx="10"/>
          </p:nvPr>
        </p:nvSpPr>
        <p:spPr/>
        <p:txBody>
          <a:bodyPr/>
          <a:lstStyle/>
          <a:p>
            <a:fld id="{F6875E11-DCB6-4468-B232-9328D8BC82A9}" type="slidenum">
              <a:rPr lang="en-NZ" smtClean="0"/>
              <a:t>12</a:t>
            </a:fld>
            <a:endParaRPr lang="en-NZ" dirty="0"/>
          </a:p>
        </p:txBody>
      </p:sp>
    </p:spTree>
    <p:extLst>
      <p:ext uri="{BB962C8B-B14F-4D97-AF65-F5344CB8AC3E}">
        <p14:creationId xmlns:p14="http://schemas.microsoft.com/office/powerpoint/2010/main" val="4151045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6125"/>
            <a:ext cx="6626225" cy="3727450"/>
          </a:xfrm>
        </p:spPr>
      </p:sp>
      <p:sp>
        <p:nvSpPr>
          <p:cNvPr id="3" name="Notes Placeholder 2"/>
          <p:cNvSpPr>
            <a:spLocks noGrp="1"/>
          </p:cNvSpPr>
          <p:nvPr>
            <p:ph type="body" idx="1"/>
          </p:nvPr>
        </p:nvSpPr>
        <p:spPr/>
        <p:txBody>
          <a:bodyPr/>
          <a:lstStyle/>
          <a:p>
            <a:pPr defTabSz="909179">
              <a:lnSpc>
                <a:spcPct val="150000"/>
              </a:lnSpc>
              <a:defRPr/>
            </a:pPr>
            <a:r>
              <a:rPr lang="en-NZ" sz="1000" dirty="0">
                <a:solidFill>
                  <a:srgbClr val="088D97"/>
                </a:solidFill>
                <a:latin typeface="Century Gothic" panose="020B0502020202020204" pitchFamily="34" charset="0"/>
                <a:cs typeface="Arial" panose="020B0604020202020204" pitchFamily="34" charset="0"/>
              </a:rPr>
              <a:t>Finally, reflections on what the change in Govt might mean for SI</a:t>
            </a:r>
          </a:p>
        </p:txBody>
      </p:sp>
      <p:sp>
        <p:nvSpPr>
          <p:cNvPr id="4" name="Slide Number Placeholder 3"/>
          <p:cNvSpPr>
            <a:spLocks noGrp="1"/>
          </p:cNvSpPr>
          <p:nvPr>
            <p:ph type="sldNum" sz="quarter" idx="10"/>
          </p:nvPr>
        </p:nvSpPr>
        <p:spPr/>
        <p:txBody>
          <a:bodyPr/>
          <a:lstStyle/>
          <a:p>
            <a:fld id="{F6875E11-DCB6-4468-B232-9328D8BC82A9}" type="slidenum">
              <a:rPr lang="en-NZ">
                <a:solidFill>
                  <a:prstClr val="black"/>
                </a:solidFill>
              </a:rPr>
              <a:pPr/>
              <a:t>2</a:t>
            </a:fld>
            <a:endParaRPr lang="en-NZ" dirty="0">
              <a:solidFill>
                <a:prstClr val="black"/>
              </a:solidFill>
            </a:endParaRPr>
          </a:p>
        </p:txBody>
      </p:sp>
    </p:spTree>
    <p:extLst>
      <p:ext uri="{BB962C8B-B14F-4D97-AF65-F5344CB8AC3E}">
        <p14:creationId xmlns:p14="http://schemas.microsoft.com/office/powerpoint/2010/main" val="2342774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144588"/>
            <a:ext cx="5962650" cy="3354387"/>
          </a:xfrm>
        </p:spPr>
      </p:sp>
      <p:sp>
        <p:nvSpPr>
          <p:cNvPr id="3" name="Notes Placeholder 2"/>
          <p:cNvSpPr>
            <a:spLocks noGrp="1"/>
          </p:cNvSpPr>
          <p:nvPr>
            <p:ph type="body" idx="1"/>
          </p:nvPr>
        </p:nvSpPr>
        <p:spPr/>
        <p:txBody>
          <a:bodyPr/>
          <a:lstStyle/>
          <a:p>
            <a:pPr marL="171442" indent="-171442">
              <a:buFontTx/>
              <a:buChar char="-"/>
            </a:pPr>
            <a:r>
              <a:rPr lang="mi-NZ" dirty="0" smtClean="0"/>
              <a:t>Preference for “what we’ve learned” rather than “heard”</a:t>
            </a:r>
          </a:p>
          <a:p>
            <a:pPr marL="171442" indent="-171442">
              <a:buFontTx/>
              <a:buChar char="-"/>
            </a:pPr>
            <a:r>
              <a:rPr lang="mi-NZ" dirty="0" smtClean="0"/>
              <a:t>Guidelines and tools to be merged</a:t>
            </a:r>
          </a:p>
          <a:p>
            <a:pPr marL="171442" indent="-171442">
              <a:buFontTx/>
              <a:buChar char="-"/>
            </a:pPr>
            <a:r>
              <a:rPr lang="mi-NZ" dirty="0" smtClean="0"/>
              <a:t>Preference to replace “legal framework” with something more like “complex laws, policies and procedures” (more plain language)</a:t>
            </a:r>
          </a:p>
          <a:p>
            <a:pPr marL="171442" indent="-171442">
              <a:buFontTx/>
              <a:buChar char="-"/>
            </a:pPr>
            <a:r>
              <a:rPr lang="mi-NZ" dirty="0" smtClean="0"/>
              <a:t>Implementation: Build in questions around ways organisations within the sector can work together better: how to support strong relationships and partnerships within the sector for better outcomes</a:t>
            </a:r>
            <a:endParaRPr lang="en-NZ" dirty="0"/>
          </a:p>
        </p:txBody>
      </p:sp>
      <p:sp>
        <p:nvSpPr>
          <p:cNvPr id="4" name="Slide Number Placeholder 3"/>
          <p:cNvSpPr>
            <a:spLocks noGrp="1"/>
          </p:cNvSpPr>
          <p:nvPr>
            <p:ph type="sldNum" sz="quarter" idx="10"/>
          </p:nvPr>
        </p:nvSpPr>
        <p:spPr/>
        <p:txBody>
          <a:bodyPr/>
          <a:lstStyle/>
          <a:p>
            <a:fld id="{F6875E11-DCB6-4468-B232-9328D8BC82A9}" type="slidenum">
              <a:rPr lang="en-NZ" smtClean="0"/>
              <a:t>3</a:t>
            </a:fld>
            <a:endParaRPr lang="en-NZ" dirty="0"/>
          </a:p>
        </p:txBody>
      </p:sp>
    </p:spTree>
    <p:extLst>
      <p:ext uri="{BB962C8B-B14F-4D97-AF65-F5344CB8AC3E}">
        <p14:creationId xmlns:p14="http://schemas.microsoft.com/office/powerpoint/2010/main" val="12237739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144588"/>
            <a:ext cx="5962650" cy="3354387"/>
          </a:xfrm>
        </p:spPr>
      </p:sp>
      <p:sp>
        <p:nvSpPr>
          <p:cNvPr id="3" name="Notes Placeholder 2"/>
          <p:cNvSpPr>
            <a:spLocks noGrp="1"/>
          </p:cNvSpPr>
          <p:nvPr>
            <p:ph type="body" idx="1"/>
          </p:nvPr>
        </p:nvSpPr>
        <p:spPr>
          <a:xfrm>
            <a:off x="381001" y="4783307"/>
            <a:ext cx="6162675" cy="3913615"/>
          </a:xfrm>
        </p:spPr>
        <p:txBody>
          <a:bodyPr/>
          <a:lstStyle/>
          <a:p>
            <a:pPr lvl="0"/>
            <a:r>
              <a:rPr lang="mi-NZ" dirty="0" smtClean="0"/>
              <a:t>General comments:</a:t>
            </a:r>
          </a:p>
          <a:p>
            <a:pPr marL="171442" indent="-171442">
              <a:buFontTx/>
              <a:buChar char="-"/>
            </a:pPr>
            <a:r>
              <a:rPr lang="mi-NZ" dirty="0" smtClean="0"/>
              <a:t>Condense content under each topic – especially questions – avoid repetitive questions and try to clump into similar themes under each topic in logical flow. Frame questions in terms of soliciting feedback that can be compared across sectors/synthesised logically and efficiently – for concrete answers rather than broad generalisations</a:t>
            </a:r>
          </a:p>
          <a:p>
            <a:pPr marL="171442" indent="-171442">
              <a:buFontTx/>
              <a:buChar char="-"/>
            </a:pPr>
            <a:r>
              <a:rPr lang="mi-NZ" dirty="0" smtClean="0"/>
              <a:t>Include examples where possible – recognising difference between sectors attending workshops assemble a “pool” of examples that could be used for different circumstances</a:t>
            </a:r>
          </a:p>
          <a:p>
            <a:pPr marL="171442" indent="-171442">
              <a:buFontTx/>
              <a:buChar char="-"/>
            </a:pPr>
            <a:r>
              <a:rPr lang="mi-NZ" dirty="0" smtClean="0"/>
              <a:t>Differentiate between “information” that is collected and “data” that is derived from information – be clear in the terminology throughout (a short glossary in context document might also help with this)</a:t>
            </a:r>
          </a:p>
          <a:p>
            <a:pPr marL="171442" indent="-171442">
              <a:buFontTx/>
              <a:buChar char="-"/>
            </a:pPr>
            <a:r>
              <a:rPr lang="mi-NZ" dirty="0" smtClean="0"/>
              <a:t>Confirmed “service user” preferable to “service user” as a term</a:t>
            </a:r>
          </a:p>
          <a:p>
            <a:pPr marL="171442" indent="-171442">
              <a:buFontTx/>
              <a:buChar char="-"/>
            </a:pPr>
            <a:r>
              <a:rPr lang="mi-NZ" dirty="0" smtClean="0"/>
              <a:t>Comment about “Still looking for the guidelines ... “ i.e. trying to figure out which part of the document had the “use this, if your purpose is that” [complicated to address in engagement]</a:t>
            </a:r>
          </a:p>
          <a:p>
            <a:pPr marL="171442" indent="-171442">
              <a:buFontTx/>
              <a:buChar char="-"/>
            </a:pPr>
            <a:r>
              <a:rPr lang="mi-NZ" dirty="0" smtClean="0"/>
              <a:t>Make it clear what’s not in scope: “this slide deck needs sufficient context too, even if there’s a separate context doc.” Good point!</a:t>
            </a:r>
          </a:p>
          <a:p>
            <a:pPr marL="171442" indent="-171442">
              <a:buFontTx/>
              <a:buChar char="-"/>
            </a:pPr>
            <a:r>
              <a:rPr lang="mi-NZ" dirty="0" smtClean="0"/>
              <a:t>Strengthen the perspective on a person’s right to privacy: context doc plays that role but look for opportunities here too</a:t>
            </a:r>
          </a:p>
          <a:p>
            <a:pPr marL="171442" indent="-171442">
              <a:buFontTx/>
              <a:buChar char="-"/>
            </a:pPr>
            <a:r>
              <a:rPr lang="mi-NZ" dirty="0" smtClean="0"/>
              <a:t>Concepts of relationships among organisations in sector and partnership: see Implementation slide </a:t>
            </a:r>
          </a:p>
          <a:p>
            <a:pPr marL="171442" indent="-171442">
              <a:buFontTx/>
              <a:buChar char="-"/>
            </a:pPr>
            <a:r>
              <a:rPr lang="mi-NZ" dirty="0" smtClean="0"/>
              <a:t>Find somewhere to acknowledge the impact of data collection on the relationship between front line worker and service user (noted much later in meeting an additional suggestion to include engagement with front line staff, already being considered)</a:t>
            </a:r>
            <a:endParaRPr lang="en-NZ" dirty="0"/>
          </a:p>
        </p:txBody>
      </p:sp>
      <p:sp>
        <p:nvSpPr>
          <p:cNvPr id="4" name="Slide Number Placeholder 3"/>
          <p:cNvSpPr>
            <a:spLocks noGrp="1"/>
          </p:cNvSpPr>
          <p:nvPr>
            <p:ph type="sldNum" sz="quarter" idx="10"/>
          </p:nvPr>
        </p:nvSpPr>
        <p:spPr/>
        <p:txBody>
          <a:bodyPr/>
          <a:lstStyle/>
          <a:p>
            <a:fld id="{F6875E11-DCB6-4468-B232-9328D8BC82A9}" type="slidenum">
              <a:rPr lang="en-NZ" smtClean="0"/>
              <a:t>4</a:t>
            </a:fld>
            <a:endParaRPr lang="en-NZ" dirty="0"/>
          </a:p>
        </p:txBody>
      </p:sp>
    </p:spTree>
    <p:extLst>
      <p:ext uri="{BB962C8B-B14F-4D97-AF65-F5344CB8AC3E}">
        <p14:creationId xmlns:p14="http://schemas.microsoft.com/office/powerpoint/2010/main" val="4151045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144588"/>
            <a:ext cx="5962650" cy="3354387"/>
          </a:xfrm>
        </p:spPr>
      </p:sp>
      <p:sp>
        <p:nvSpPr>
          <p:cNvPr id="3" name="Notes Placeholder 2"/>
          <p:cNvSpPr>
            <a:spLocks noGrp="1"/>
          </p:cNvSpPr>
          <p:nvPr>
            <p:ph type="body" idx="1"/>
          </p:nvPr>
        </p:nvSpPr>
        <p:spPr/>
        <p:txBody>
          <a:bodyPr/>
          <a:lstStyle/>
          <a:p>
            <a:pPr marL="171442" indent="-171442">
              <a:buFontTx/>
              <a:buChar char="-"/>
            </a:pPr>
            <a:r>
              <a:rPr lang="mi-NZ" dirty="0" smtClean="0"/>
              <a:t>Preference for “what we’ve learned” rather than “heard”</a:t>
            </a:r>
          </a:p>
          <a:p>
            <a:pPr marL="171442" indent="-171442">
              <a:buFontTx/>
              <a:buChar char="-"/>
            </a:pPr>
            <a:r>
              <a:rPr lang="mi-NZ" dirty="0" smtClean="0"/>
              <a:t>Guidelines and tools to be merged</a:t>
            </a:r>
          </a:p>
          <a:p>
            <a:pPr marL="171442" indent="-171442">
              <a:buFontTx/>
              <a:buChar char="-"/>
            </a:pPr>
            <a:r>
              <a:rPr lang="mi-NZ" dirty="0" smtClean="0"/>
              <a:t>Preference to replace “legal framework” with something more like “complex laws, policies and procedures” (more plain language)</a:t>
            </a:r>
          </a:p>
          <a:p>
            <a:pPr marL="171442" indent="-171442">
              <a:buFontTx/>
              <a:buChar char="-"/>
            </a:pPr>
            <a:r>
              <a:rPr lang="mi-NZ" dirty="0" smtClean="0"/>
              <a:t>Implementation: Build in questions around ways organisations within the sector can work together better: how to support strong relationships and partnerships within the sector for better outcomes</a:t>
            </a:r>
            <a:endParaRPr lang="en-NZ" dirty="0"/>
          </a:p>
        </p:txBody>
      </p:sp>
      <p:sp>
        <p:nvSpPr>
          <p:cNvPr id="4" name="Slide Number Placeholder 3"/>
          <p:cNvSpPr>
            <a:spLocks noGrp="1"/>
          </p:cNvSpPr>
          <p:nvPr>
            <p:ph type="sldNum" sz="quarter" idx="10"/>
          </p:nvPr>
        </p:nvSpPr>
        <p:spPr/>
        <p:txBody>
          <a:bodyPr/>
          <a:lstStyle/>
          <a:p>
            <a:fld id="{F6875E11-DCB6-4468-B232-9328D8BC82A9}" type="slidenum">
              <a:rPr lang="en-NZ" smtClean="0"/>
              <a:t>5</a:t>
            </a:fld>
            <a:endParaRPr lang="en-NZ" dirty="0"/>
          </a:p>
        </p:txBody>
      </p:sp>
    </p:spTree>
    <p:extLst>
      <p:ext uri="{BB962C8B-B14F-4D97-AF65-F5344CB8AC3E}">
        <p14:creationId xmlns:p14="http://schemas.microsoft.com/office/powerpoint/2010/main" val="1223773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144588"/>
            <a:ext cx="5962650" cy="3354387"/>
          </a:xfrm>
        </p:spPr>
      </p:sp>
      <p:sp>
        <p:nvSpPr>
          <p:cNvPr id="3" name="Notes Placeholder 2"/>
          <p:cNvSpPr>
            <a:spLocks noGrp="1"/>
          </p:cNvSpPr>
          <p:nvPr>
            <p:ph type="body" idx="1"/>
          </p:nvPr>
        </p:nvSpPr>
        <p:spPr>
          <a:xfrm>
            <a:off x="381001" y="4783307"/>
            <a:ext cx="6162675" cy="3913615"/>
          </a:xfrm>
        </p:spPr>
        <p:txBody>
          <a:bodyPr/>
          <a:lstStyle/>
          <a:p>
            <a:pPr lvl="0"/>
            <a:r>
              <a:rPr lang="mi-NZ" dirty="0" smtClean="0"/>
              <a:t>General comments:</a:t>
            </a:r>
          </a:p>
          <a:p>
            <a:pPr marL="171442" indent="-171442">
              <a:buFontTx/>
              <a:buChar char="-"/>
            </a:pPr>
            <a:r>
              <a:rPr lang="mi-NZ" dirty="0" smtClean="0"/>
              <a:t>Condense content under each topic – especially questions – avoid repetitive questions and try to clump into similar themes under each topic in logical flow. Frame questions in terms of soliciting feedback that can be compared across sectors/synthesised logically and efficiently – for concrete answers rather than broad generalisations</a:t>
            </a:r>
          </a:p>
          <a:p>
            <a:pPr marL="171442" indent="-171442">
              <a:buFontTx/>
              <a:buChar char="-"/>
            </a:pPr>
            <a:r>
              <a:rPr lang="mi-NZ" dirty="0" smtClean="0"/>
              <a:t>Include examples where possible – recognising difference between sectors attending workshops assemble a “pool” of examples that could be used for different circumstances</a:t>
            </a:r>
          </a:p>
          <a:p>
            <a:pPr marL="171442" indent="-171442">
              <a:buFontTx/>
              <a:buChar char="-"/>
            </a:pPr>
            <a:r>
              <a:rPr lang="mi-NZ" dirty="0" smtClean="0"/>
              <a:t>Differentiate between “information” that is collected and “data” that is derived from information – be clear in the terminology throughout (a short glossary in context document might also help with this)</a:t>
            </a:r>
          </a:p>
          <a:p>
            <a:pPr marL="171442" indent="-171442">
              <a:buFontTx/>
              <a:buChar char="-"/>
            </a:pPr>
            <a:r>
              <a:rPr lang="mi-NZ" dirty="0" smtClean="0"/>
              <a:t>Confirmed “service user” preferable to “service user” as a term</a:t>
            </a:r>
          </a:p>
          <a:p>
            <a:pPr marL="171442" indent="-171442">
              <a:buFontTx/>
              <a:buChar char="-"/>
            </a:pPr>
            <a:r>
              <a:rPr lang="mi-NZ" dirty="0" smtClean="0"/>
              <a:t>Comment about “Still looking for the guidelines ... “ i.e. trying to figure out which part of the document had the “use this, if your purpose is that” [complicated to address in engagement]</a:t>
            </a:r>
          </a:p>
          <a:p>
            <a:pPr marL="171442" indent="-171442">
              <a:buFontTx/>
              <a:buChar char="-"/>
            </a:pPr>
            <a:r>
              <a:rPr lang="mi-NZ" dirty="0" smtClean="0"/>
              <a:t>Make it clear what’s not in scope: “this slide deck needs sufficient context too, even if there’s a separate context doc.” Good point!</a:t>
            </a:r>
          </a:p>
          <a:p>
            <a:pPr marL="171442" indent="-171442">
              <a:buFontTx/>
              <a:buChar char="-"/>
            </a:pPr>
            <a:r>
              <a:rPr lang="mi-NZ" dirty="0" smtClean="0"/>
              <a:t>Strengthen the perspective on a person’s right to privacy: context doc plays that role but look for opportunities here too</a:t>
            </a:r>
          </a:p>
          <a:p>
            <a:pPr marL="171442" indent="-171442">
              <a:buFontTx/>
              <a:buChar char="-"/>
            </a:pPr>
            <a:r>
              <a:rPr lang="mi-NZ" dirty="0" smtClean="0"/>
              <a:t>Concepts of relationships among organisations in sector and partnership: see Implementation slide </a:t>
            </a:r>
          </a:p>
          <a:p>
            <a:pPr marL="171442" indent="-171442">
              <a:buFontTx/>
              <a:buChar char="-"/>
            </a:pPr>
            <a:r>
              <a:rPr lang="mi-NZ" dirty="0" smtClean="0"/>
              <a:t>Find somewhere to acknowledge the impact of data collection on the relationship between front line worker and service user (noted much later in meeting an additional suggestion to include engagement with front line staff, already being considered)</a:t>
            </a:r>
            <a:endParaRPr lang="en-NZ" dirty="0"/>
          </a:p>
        </p:txBody>
      </p:sp>
      <p:sp>
        <p:nvSpPr>
          <p:cNvPr id="4" name="Slide Number Placeholder 3"/>
          <p:cNvSpPr>
            <a:spLocks noGrp="1"/>
          </p:cNvSpPr>
          <p:nvPr>
            <p:ph type="sldNum" sz="quarter" idx="10"/>
          </p:nvPr>
        </p:nvSpPr>
        <p:spPr/>
        <p:txBody>
          <a:bodyPr/>
          <a:lstStyle/>
          <a:p>
            <a:fld id="{F6875E11-DCB6-4468-B232-9328D8BC82A9}" type="slidenum">
              <a:rPr lang="en-NZ" smtClean="0"/>
              <a:t>6</a:t>
            </a:fld>
            <a:endParaRPr lang="en-NZ" dirty="0"/>
          </a:p>
        </p:txBody>
      </p:sp>
    </p:spTree>
    <p:extLst>
      <p:ext uri="{BB962C8B-B14F-4D97-AF65-F5344CB8AC3E}">
        <p14:creationId xmlns:p14="http://schemas.microsoft.com/office/powerpoint/2010/main" val="21907554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144588"/>
            <a:ext cx="5962650" cy="3354387"/>
          </a:xfrm>
        </p:spPr>
      </p:sp>
      <p:sp>
        <p:nvSpPr>
          <p:cNvPr id="3" name="Notes Placeholder 2"/>
          <p:cNvSpPr>
            <a:spLocks noGrp="1"/>
          </p:cNvSpPr>
          <p:nvPr>
            <p:ph type="body" idx="1"/>
          </p:nvPr>
        </p:nvSpPr>
        <p:spPr/>
        <p:txBody>
          <a:bodyPr/>
          <a:lstStyle/>
          <a:p>
            <a:pPr lvl="0"/>
            <a:endParaRPr lang="en-NZ" dirty="0"/>
          </a:p>
        </p:txBody>
      </p:sp>
      <p:sp>
        <p:nvSpPr>
          <p:cNvPr id="4" name="Slide Number Placeholder 3"/>
          <p:cNvSpPr>
            <a:spLocks noGrp="1"/>
          </p:cNvSpPr>
          <p:nvPr>
            <p:ph type="sldNum" sz="quarter" idx="10"/>
          </p:nvPr>
        </p:nvSpPr>
        <p:spPr/>
        <p:txBody>
          <a:bodyPr/>
          <a:lstStyle/>
          <a:p>
            <a:fld id="{F6875E11-DCB6-4468-B232-9328D8BC82A9}" type="slidenum">
              <a:rPr lang="en-NZ" smtClean="0"/>
              <a:t>7</a:t>
            </a:fld>
            <a:endParaRPr lang="en-NZ" dirty="0"/>
          </a:p>
        </p:txBody>
      </p:sp>
    </p:spTree>
    <p:extLst>
      <p:ext uri="{BB962C8B-B14F-4D97-AF65-F5344CB8AC3E}">
        <p14:creationId xmlns:p14="http://schemas.microsoft.com/office/powerpoint/2010/main" val="265746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144588"/>
            <a:ext cx="5962650" cy="3354387"/>
          </a:xfrm>
        </p:spPr>
      </p:sp>
      <p:sp>
        <p:nvSpPr>
          <p:cNvPr id="3" name="Notes Placeholder 2"/>
          <p:cNvSpPr>
            <a:spLocks noGrp="1"/>
          </p:cNvSpPr>
          <p:nvPr>
            <p:ph type="body" idx="1"/>
          </p:nvPr>
        </p:nvSpPr>
        <p:spPr/>
        <p:txBody>
          <a:bodyPr/>
          <a:lstStyle/>
          <a:p>
            <a:pPr lvl="0"/>
            <a:endParaRPr lang="en-NZ" dirty="0"/>
          </a:p>
        </p:txBody>
      </p:sp>
      <p:sp>
        <p:nvSpPr>
          <p:cNvPr id="4" name="Slide Number Placeholder 3"/>
          <p:cNvSpPr>
            <a:spLocks noGrp="1"/>
          </p:cNvSpPr>
          <p:nvPr>
            <p:ph type="sldNum" sz="quarter" idx="10"/>
          </p:nvPr>
        </p:nvSpPr>
        <p:spPr/>
        <p:txBody>
          <a:bodyPr/>
          <a:lstStyle/>
          <a:p>
            <a:fld id="{F6875E11-DCB6-4468-B232-9328D8BC82A9}" type="slidenum">
              <a:rPr lang="en-NZ" smtClean="0"/>
              <a:t>8</a:t>
            </a:fld>
            <a:endParaRPr lang="en-NZ" dirty="0"/>
          </a:p>
        </p:txBody>
      </p:sp>
    </p:spTree>
    <p:extLst>
      <p:ext uri="{BB962C8B-B14F-4D97-AF65-F5344CB8AC3E}">
        <p14:creationId xmlns:p14="http://schemas.microsoft.com/office/powerpoint/2010/main" val="2657466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144588"/>
            <a:ext cx="5962650" cy="3354387"/>
          </a:xfrm>
        </p:spPr>
      </p:sp>
      <p:sp>
        <p:nvSpPr>
          <p:cNvPr id="3" name="Notes Placeholder 2"/>
          <p:cNvSpPr>
            <a:spLocks noGrp="1"/>
          </p:cNvSpPr>
          <p:nvPr>
            <p:ph type="body" idx="1"/>
          </p:nvPr>
        </p:nvSpPr>
        <p:spPr/>
        <p:txBody>
          <a:bodyPr/>
          <a:lstStyle/>
          <a:p>
            <a:pPr marL="171442" indent="-171442">
              <a:buFontTx/>
              <a:buChar char="-"/>
            </a:pPr>
            <a:r>
              <a:rPr lang="mi-NZ" dirty="0" smtClean="0"/>
              <a:t>Preference for “what we’ve learned” rather than “heard”</a:t>
            </a:r>
          </a:p>
          <a:p>
            <a:pPr marL="171442" indent="-171442">
              <a:buFontTx/>
              <a:buChar char="-"/>
            </a:pPr>
            <a:r>
              <a:rPr lang="mi-NZ" dirty="0" smtClean="0"/>
              <a:t>Guidelines and tools to be merged</a:t>
            </a:r>
          </a:p>
          <a:p>
            <a:pPr marL="171442" indent="-171442">
              <a:buFontTx/>
              <a:buChar char="-"/>
            </a:pPr>
            <a:r>
              <a:rPr lang="mi-NZ" dirty="0" smtClean="0"/>
              <a:t>Preference to replace “legal framework” with something more like “complex laws, policies and procedures” (more plain language)</a:t>
            </a:r>
          </a:p>
          <a:p>
            <a:pPr marL="171442" indent="-171442">
              <a:buFontTx/>
              <a:buChar char="-"/>
            </a:pPr>
            <a:r>
              <a:rPr lang="mi-NZ" dirty="0" smtClean="0"/>
              <a:t>Implementation: Build in questions around ways organisations within the sector can work together better: how to support strong relationships and partnerships within the sector for better outcomes</a:t>
            </a:r>
            <a:endParaRPr lang="en-NZ" dirty="0"/>
          </a:p>
        </p:txBody>
      </p:sp>
      <p:sp>
        <p:nvSpPr>
          <p:cNvPr id="4" name="Slide Number Placeholder 3"/>
          <p:cNvSpPr>
            <a:spLocks noGrp="1"/>
          </p:cNvSpPr>
          <p:nvPr>
            <p:ph type="sldNum" sz="quarter" idx="10"/>
          </p:nvPr>
        </p:nvSpPr>
        <p:spPr/>
        <p:txBody>
          <a:bodyPr/>
          <a:lstStyle/>
          <a:p>
            <a:fld id="{F6875E11-DCB6-4468-B232-9328D8BC82A9}" type="slidenum">
              <a:rPr lang="en-NZ" smtClean="0"/>
              <a:t>9</a:t>
            </a:fld>
            <a:endParaRPr lang="en-NZ" dirty="0"/>
          </a:p>
        </p:txBody>
      </p:sp>
    </p:spTree>
    <p:extLst>
      <p:ext uri="{BB962C8B-B14F-4D97-AF65-F5344CB8AC3E}">
        <p14:creationId xmlns:p14="http://schemas.microsoft.com/office/powerpoint/2010/main" val="1223773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1683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456" y="9000"/>
            <a:ext cx="12161089" cy="6840000"/>
          </a:xfrm>
          <a:prstGeom prst="rect">
            <a:avLst/>
          </a:prstGeom>
        </p:spPr>
      </p:pic>
    </p:spTree>
    <p:extLst>
      <p:ext uri="{BB962C8B-B14F-4D97-AF65-F5344CB8AC3E}">
        <p14:creationId xmlns:p14="http://schemas.microsoft.com/office/powerpoint/2010/main" val="9778617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5456" y="9000"/>
            <a:ext cx="12161089" cy="6840000"/>
          </a:xfrm>
          <a:prstGeom prst="rect">
            <a:avLst/>
          </a:prstGeom>
        </p:spPr>
      </p:pic>
    </p:spTree>
    <p:extLst>
      <p:ext uri="{BB962C8B-B14F-4D97-AF65-F5344CB8AC3E}">
        <p14:creationId xmlns:p14="http://schemas.microsoft.com/office/powerpoint/2010/main" val="4219286398"/>
      </p:ext>
    </p:extLst>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88D97"/>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95551" y="2607801"/>
            <a:ext cx="8000898" cy="3013402"/>
          </a:xfrm>
          <a:prstGeom prst="rect">
            <a:avLst/>
          </a:prstGeom>
        </p:spPr>
      </p:pic>
      <p:sp>
        <p:nvSpPr>
          <p:cNvPr id="7" name="Title 1"/>
          <p:cNvSpPr txBox="1">
            <a:spLocks/>
          </p:cNvSpPr>
          <p:nvPr/>
        </p:nvSpPr>
        <p:spPr>
          <a:xfrm>
            <a:off x="16000" y="311068"/>
            <a:ext cx="12160000" cy="206598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10000"/>
              </a:lnSpc>
            </a:pPr>
            <a:r>
              <a:rPr lang="en-NZ" sz="4400" b="1" dirty="0" smtClean="0">
                <a:solidFill>
                  <a:schemeClr val="bg1"/>
                </a:solidFill>
                <a:latin typeface="Century Gothic" panose="020B0502020202020204" pitchFamily="34" charset="0"/>
                <a:cs typeface="Arial" panose="020B0604020202020204" pitchFamily="34" charset="0"/>
              </a:rPr>
              <a:t>Social Investment Agency</a:t>
            </a:r>
          </a:p>
          <a:p>
            <a:pPr>
              <a:lnSpc>
                <a:spcPct val="110000"/>
              </a:lnSpc>
            </a:pPr>
            <a:r>
              <a:rPr lang="en-NZ" sz="3200" dirty="0" smtClean="0">
                <a:solidFill>
                  <a:schemeClr val="bg1"/>
                </a:solidFill>
                <a:latin typeface="Century Gothic" panose="020B0502020202020204" pitchFamily="34" charset="0"/>
                <a:cs typeface="Arial" panose="020B0604020202020204" pitchFamily="34" charset="0"/>
              </a:rPr>
              <a:t>Your </a:t>
            </a:r>
            <a:r>
              <a:rPr lang="en-NZ" sz="3200" dirty="0">
                <a:solidFill>
                  <a:schemeClr val="bg1"/>
                </a:solidFill>
                <a:latin typeface="Century Gothic" panose="020B0502020202020204" pitchFamily="34" charset="0"/>
                <a:cs typeface="Arial" panose="020B0604020202020204" pitchFamily="34" charset="0"/>
              </a:rPr>
              <a:t>voice, your data, your say on social wellbeing</a:t>
            </a:r>
          </a:p>
        </p:txBody>
      </p:sp>
      <p:sp>
        <p:nvSpPr>
          <p:cNvPr id="2" name="TextBox 1"/>
          <p:cNvSpPr txBox="1"/>
          <p:nvPr/>
        </p:nvSpPr>
        <p:spPr>
          <a:xfrm>
            <a:off x="8757920" y="579120"/>
            <a:ext cx="3022943" cy="646331"/>
          </a:xfrm>
          <a:prstGeom prst="rect">
            <a:avLst/>
          </a:prstGeom>
          <a:noFill/>
        </p:spPr>
        <p:txBody>
          <a:bodyPr wrap="none" rtlCol="0">
            <a:spAutoFit/>
          </a:bodyPr>
          <a:lstStyle/>
          <a:p>
            <a:r>
              <a:rPr lang="en-NZ" sz="3600" b="1" dirty="0" smtClean="0"/>
              <a:t>Presentation 4</a:t>
            </a:r>
            <a:r>
              <a:rPr lang="en-NZ" b="1" dirty="0" smtClean="0"/>
              <a:t> </a:t>
            </a:r>
            <a:endParaRPr lang="en-NZ" b="1" dirty="0"/>
          </a:p>
        </p:txBody>
      </p:sp>
    </p:spTree>
    <p:extLst>
      <p:ext uri="{BB962C8B-B14F-4D97-AF65-F5344CB8AC3E}">
        <p14:creationId xmlns:p14="http://schemas.microsoft.com/office/powerpoint/2010/main" val="34290008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779720" y="-244084"/>
            <a:ext cx="11346593" cy="15095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10000"/>
              </a:lnSpc>
            </a:pPr>
            <a:r>
              <a:rPr lang="en-NZ" sz="4000" b="1" dirty="0" smtClean="0">
                <a:solidFill>
                  <a:schemeClr val="tx2"/>
                </a:solidFill>
                <a:latin typeface="Century Gothic" panose="020B0502020202020204" pitchFamily="34" charset="0"/>
                <a:cs typeface="Arial" panose="020B0604020202020204" pitchFamily="34" charset="0"/>
              </a:rPr>
              <a:t>Who we’re talking to </a:t>
            </a:r>
            <a:endParaRPr lang="en-NZ" sz="4000" b="1" dirty="0" smtClean="0">
              <a:solidFill>
                <a:srgbClr val="FFFF00"/>
              </a:solidFill>
              <a:latin typeface="Century Gothic" panose="020B0502020202020204" pitchFamily="34" charset="0"/>
              <a:cs typeface="Arial" panose="020B0604020202020204" pitchFamily="34" charset="0"/>
            </a:endParaRP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2900" y="1163873"/>
            <a:ext cx="6223000" cy="54821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678521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88D97"/>
        </a:solidFill>
        <a:effectLst/>
      </p:bgPr>
    </p:bg>
    <p:spTree>
      <p:nvGrpSpPr>
        <p:cNvPr id="1" name=""/>
        <p:cNvGrpSpPr/>
        <p:nvPr/>
      </p:nvGrpSpPr>
      <p:grpSpPr>
        <a:xfrm>
          <a:off x="0" y="0"/>
          <a:ext cx="0" cy="0"/>
          <a:chOff x="0" y="0"/>
          <a:chExt cx="0" cy="0"/>
        </a:xfrm>
      </p:grpSpPr>
      <p:sp>
        <p:nvSpPr>
          <p:cNvPr id="5" name="Rectangle 4"/>
          <p:cNvSpPr/>
          <p:nvPr/>
        </p:nvSpPr>
        <p:spPr>
          <a:xfrm>
            <a:off x="829406" y="1355726"/>
            <a:ext cx="10669753" cy="3816429"/>
          </a:xfrm>
          <a:prstGeom prst="rect">
            <a:avLst/>
          </a:prstGeom>
        </p:spPr>
        <p:txBody>
          <a:bodyPr wrap="square">
            <a:spAutoFit/>
          </a:bodyPr>
          <a:lstStyle/>
          <a:p>
            <a:r>
              <a:rPr lang="en-GB" sz="2200" dirty="0" smtClean="0">
                <a:solidFill>
                  <a:schemeClr val="bg1"/>
                </a:solidFill>
                <a:latin typeface="Century Gothic" panose="020B0502020202020204" pitchFamily="34" charset="0"/>
              </a:rPr>
              <a:t>T</a:t>
            </a:r>
            <a:r>
              <a:rPr lang="en-NZ" sz="2200" dirty="0" smtClean="0">
                <a:solidFill>
                  <a:schemeClr val="bg1"/>
                </a:solidFill>
                <a:latin typeface="Century Gothic" panose="020B0502020202020204" pitchFamily="34" charset="0"/>
              </a:rPr>
              <a:t>he project’s Working Group ensures </a:t>
            </a:r>
            <a:r>
              <a:rPr lang="en-NZ" sz="2200" dirty="0">
                <a:solidFill>
                  <a:schemeClr val="bg1"/>
                </a:solidFill>
                <a:latin typeface="Century Gothic" panose="020B0502020202020204" pitchFamily="34" charset="0"/>
              </a:rPr>
              <a:t>that the policy </a:t>
            </a:r>
            <a:r>
              <a:rPr lang="en-NZ" sz="2200" dirty="0" smtClean="0">
                <a:solidFill>
                  <a:schemeClr val="bg1"/>
                </a:solidFill>
                <a:latin typeface="Century Gothic" panose="020B0502020202020204" pitchFamily="34" charset="0"/>
              </a:rPr>
              <a:t> will </a:t>
            </a:r>
            <a:r>
              <a:rPr lang="en-NZ" sz="2200" dirty="0">
                <a:solidFill>
                  <a:schemeClr val="bg1"/>
                </a:solidFill>
                <a:latin typeface="Century Gothic" panose="020B0502020202020204" pitchFamily="34" charset="0"/>
              </a:rPr>
              <a:t>be valued and used once completed</a:t>
            </a:r>
            <a:r>
              <a:rPr lang="en-NZ" sz="2200" dirty="0" smtClean="0">
                <a:solidFill>
                  <a:schemeClr val="bg1"/>
                </a:solidFill>
                <a:latin typeface="Century Gothic" panose="020B0502020202020204" pitchFamily="34" charset="0"/>
              </a:rPr>
              <a:t>. They meet monthly, providing advice and assistance on:</a:t>
            </a:r>
          </a:p>
          <a:p>
            <a:endParaRPr lang="en-GB" sz="2200" dirty="0" smtClean="0">
              <a:solidFill>
                <a:schemeClr val="bg1"/>
              </a:solidFill>
              <a:latin typeface="Century Gothic" panose="020B0502020202020204" pitchFamily="34" charset="0"/>
            </a:endParaRPr>
          </a:p>
          <a:p>
            <a:pPr marL="342900" indent="-342900">
              <a:buFont typeface="Arial" panose="020B0604020202020204" pitchFamily="34" charset="0"/>
              <a:buChar char="•"/>
            </a:pPr>
            <a:r>
              <a:rPr lang="en-GB" sz="2200" dirty="0">
                <a:solidFill>
                  <a:schemeClr val="bg1"/>
                </a:solidFill>
                <a:latin typeface="Century Gothic" panose="020B0502020202020204" pitchFamily="34" charset="0"/>
              </a:rPr>
              <a:t>E</a:t>
            </a:r>
            <a:r>
              <a:rPr lang="en-GB" sz="2200" dirty="0" smtClean="0">
                <a:solidFill>
                  <a:schemeClr val="bg1"/>
                </a:solidFill>
                <a:latin typeface="Century Gothic" panose="020B0502020202020204" pitchFamily="34" charset="0"/>
              </a:rPr>
              <a:t>nsuring </a:t>
            </a:r>
            <a:r>
              <a:rPr lang="en-GB" sz="2200" dirty="0">
                <a:solidFill>
                  <a:schemeClr val="bg1"/>
                </a:solidFill>
                <a:latin typeface="Century Gothic" panose="020B0502020202020204" pitchFamily="34" charset="0"/>
              </a:rPr>
              <a:t>that appropriate consultation </a:t>
            </a:r>
            <a:r>
              <a:rPr lang="en-GB" sz="2200" dirty="0" smtClean="0">
                <a:solidFill>
                  <a:schemeClr val="bg1"/>
                </a:solidFill>
                <a:latin typeface="Century Gothic" panose="020B0502020202020204" pitchFamily="34" charset="0"/>
              </a:rPr>
              <a:t>occurs</a:t>
            </a:r>
            <a:endParaRPr lang="en-NZ" sz="2200" dirty="0">
              <a:solidFill>
                <a:schemeClr val="bg1"/>
              </a:solidFill>
              <a:latin typeface="Century Gothic" panose="020B0502020202020204" pitchFamily="34" charset="0"/>
            </a:endParaRPr>
          </a:p>
          <a:p>
            <a:pPr marL="342900" indent="-342900">
              <a:buFont typeface="Arial" panose="020B0604020202020204" pitchFamily="34" charset="0"/>
              <a:buChar char="•"/>
            </a:pPr>
            <a:r>
              <a:rPr lang="en-GB" sz="2200" dirty="0">
                <a:solidFill>
                  <a:schemeClr val="bg1"/>
                </a:solidFill>
                <a:latin typeface="Century Gothic" panose="020B0502020202020204" pitchFamily="34" charset="0"/>
              </a:rPr>
              <a:t>H</a:t>
            </a:r>
            <a:r>
              <a:rPr lang="en-GB" sz="2200" dirty="0" smtClean="0">
                <a:solidFill>
                  <a:schemeClr val="bg1"/>
                </a:solidFill>
                <a:latin typeface="Century Gothic" panose="020B0502020202020204" pitchFamily="34" charset="0"/>
              </a:rPr>
              <a:t>ow </a:t>
            </a:r>
            <a:r>
              <a:rPr lang="en-GB" sz="2200" dirty="0">
                <a:solidFill>
                  <a:schemeClr val="bg1"/>
                </a:solidFill>
                <a:latin typeface="Century Gothic" panose="020B0502020202020204" pitchFamily="34" charset="0"/>
              </a:rPr>
              <a:t>to </a:t>
            </a:r>
            <a:r>
              <a:rPr lang="en-GB" sz="2200" dirty="0" smtClean="0">
                <a:solidFill>
                  <a:schemeClr val="bg1"/>
                </a:solidFill>
                <a:latin typeface="Century Gothic" panose="020B0502020202020204" pitchFamily="34" charset="0"/>
              </a:rPr>
              <a:t>engage </a:t>
            </a:r>
            <a:r>
              <a:rPr lang="en-GB" sz="2200" dirty="0">
                <a:solidFill>
                  <a:schemeClr val="bg1"/>
                </a:solidFill>
                <a:latin typeface="Century Gothic" panose="020B0502020202020204" pitchFamily="34" charset="0"/>
              </a:rPr>
              <a:t>effectively with NGOs, I</a:t>
            </a:r>
            <a:r>
              <a:rPr lang="en-GB" sz="2200" dirty="0" smtClean="0">
                <a:solidFill>
                  <a:schemeClr val="bg1"/>
                </a:solidFill>
                <a:latin typeface="Century Gothic" panose="020B0502020202020204" pitchFamily="34" charset="0"/>
              </a:rPr>
              <a:t>wi</a:t>
            </a:r>
            <a:r>
              <a:rPr lang="en-GB" sz="2200" dirty="0">
                <a:solidFill>
                  <a:schemeClr val="bg1"/>
                </a:solidFill>
                <a:latin typeface="Century Gothic" panose="020B0502020202020204" pitchFamily="34" charset="0"/>
              </a:rPr>
              <a:t>, </a:t>
            </a:r>
            <a:r>
              <a:rPr lang="en-GB" sz="2200" dirty="0" smtClean="0">
                <a:solidFill>
                  <a:schemeClr val="bg1"/>
                </a:solidFill>
                <a:latin typeface="Century Gothic" panose="020B0502020202020204" pitchFamily="34" charset="0"/>
              </a:rPr>
              <a:t>Pacific people and </a:t>
            </a:r>
            <a:r>
              <a:rPr lang="en-NZ" sz="2200" dirty="0" smtClean="0">
                <a:solidFill>
                  <a:schemeClr val="bg1"/>
                </a:solidFill>
                <a:latin typeface="Century Gothic" panose="020B0502020202020204" pitchFamily="34" charset="0"/>
              </a:rPr>
              <a:t>service users</a:t>
            </a:r>
            <a:endParaRPr lang="en-NZ" sz="2200" dirty="0">
              <a:solidFill>
                <a:schemeClr val="bg1"/>
              </a:solidFill>
              <a:latin typeface="Century Gothic" panose="020B0502020202020204" pitchFamily="34" charset="0"/>
            </a:endParaRPr>
          </a:p>
          <a:p>
            <a:pPr marL="342900" indent="-342900">
              <a:buFont typeface="Arial" panose="020B0604020202020204" pitchFamily="34" charset="0"/>
              <a:buChar char="•"/>
            </a:pPr>
            <a:r>
              <a:rPr lang="en-GB" sz="2200" dirty="0" smtClean="0">
                <a:solidFill>
                  <a:schemeClr val="bg1"/>
                </a:solidFill>
                <a:latin typeface="Century Gothic" panose="020B0502020202020204" pitchFamily="34" charset="0"/>
              </a:rPr>
              <a:t>Promoting consistent and </a:t>
            </a:r>
            <a:r>
              <a:rPr lang="en-GB" sz="2200" dirty="0">
                <a:solidFill>
                  <a:schemeClr val="bg1"/>
                </a:solidFill>
                <a:latin typeface="Century Gothic" panose="020B0502020202020204" pitchFamily="34" charset="0"/>
              </a:rPr>
              <a:t>open communication as the work </a:t>
            </a:r>
            <a:r>
              <a:rPr lang="en-GB" sz="2200" dirty="0" smtClean="0">
                <a:solidFill>
                  <a:schemeClr val="bg1"/>
                </a:solidFill>
                <a:latin typeface="Century Gothic" panose="020B0502020202020204" pitchFamily="34" charset="0"/>
              </a:rPr>
              <a:t>progresses</a:t>
            </a:r>
          </a:p>
          <a:p>
            <a:pPr lvl="0" fontAlgn="auto"/>
            <a:endParaRPr lang="en-NZ" sz="2200" dirty="0" smtClean="0">
              <a:solidFill>
                <a:schemeClr val="bg1"/>
              </a:solidFill>
              <a:latin typeface="Century Gothic" panose="020B0502020202020204" pitchFamily="34" charset="0"/>
            </a:endParaRPr>
          </a:p>
          <a:p>
            <a:pPr lvl="0" fontAlgn="auto"/>
            <a:r>
              <a:rPr lang="en-NZ" sz="2200" dirty="0">
                <a:solidFill>
                  <a:schemeClr val="bg1"/>
                </a:solidFill>
                <a:latin typeface="Century Gothic" panose="020B0502020202020204" pitchFamily="34" charset="0"/>
              </a:rPr>
              <a:t>The Working </a:t>
            </a:r>
            <a:r>
              <a:rPr lang="en-NZ" sz="2200" dirty="0" smtClean="0">
                <a:solidFill>
                  <a:schemeClr val="bg1"/>
                </a:solidFill>
                <a:latin typeface="Century Gothic" panose="020B0502020202020204" pitchFamily="34" charset="0"/>
              </a:rPr>
              <a:t>Group consists </a:t>
            </a:r>
            <a:r>
              <a:rPr lang="en-NZ" sz="2200" dirty="0">
                <a:solidFill>
                  <a:schemeClr val="bg1"/>
                </a:solidFill>
                <a:latin typeface="Century Gothic" panose="020B0502020202020204" pitchFamily="34" charset="0"/>
              </a:rPr>
              <a:t>of representatives from Social Sector </a:t>
            </a:r>
            <a:r>
              <a:rPr lang="en-NZ" sz="2200" dirty="0" smtClean="0">
                <a:solidFill>
                  <a:schemeClr val="bg1"/>
                </a:solidFill>
                <a:latin typeface="Century Gothic" panose="020B0502020202020204" pitchFamily="34" charset="0"/>
              </a:rPr>
              <a:t>agencies, NGOs, Peak Bodies, Iwi</a:t>
            </a:r>
            <a:r>
              <a:rPr lang="en-NZ" sz="2200" dirty="0">
                <a:solidFill>
                  <a:schemeClr val="bg1"/>
                </a:solidFill>
                <a:latin typeface="Century Gothic" panose="020B0502020202020204" pitchFamily="34" charset="0"/>
              </a:rPr>
              <a:t>, Pacific </a:t>
            </a:r>
            <a:r>
              <a:rPr lang="en-NZ" sz="2200" dirty="0" smtClean="0">
                <a:solidFill>
                  <a:schemeClr val="bg1"/>
                </a:solidFill>
                <a:latin typeface="Century Gothic" panose="020B0502020202020204" pitchFamily="34" charset="0"/>
              </a:rPr>
              <a:t>Peoples, disabilities advocate and a client representative.</a:t>
            </a:r>
            <a:endParaRPr lang="en-NZ" sz="2200" dirty="0">
              <a:solidFill>
                <a:schemeClr val="bg1"/>
              </a:solidFill>
              <a:latin typeface="Century Gothic" panose="020B0502020202020204" pitchFamily="34" charset="0"/>
            </a:endParaRPr>
          </a:p>
        </p:txBody>
      </p:sp>
      <p:sp>
        <p:nvSpPr>
          <p:cNvPr id="7" name="Title 1"/>
          <p:cNvSpPr txBox="1">
            <a:spLocks/>
          </p:cNvSpPr>
          <p:nvPr/>
        </p:nvSpPr>
        <p:spPr>
          <a:xfrm>
            <a:off x="829406" y="-244084"/>
            <a:ext cx="11023653" cy="15095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10000"/>
              </a:lnSpc>
            </a:pPr>
            <a:r>
              <a:rPr lang="en-NZ" sz="4000" b="1" dirty="0" smtClean="0">
                <a:solidFill>
                  <a:schemeClr val="bg1"/>
                </a:solidFill>
                <a:latin typeface="Century Gothic" panose="020B0502020202020204" pitchFamily="34" charset="0"/>
                <a:cs typeface="Arial" panose="020B0604020202020204" pitchFamily="34" charset="0"/>
              </a:rPr>
              <a:t>Guiding the work</a:t>
            </a:r>
          </a:p>
        </p:txBody>
      </p:sp>
    </p:spTree>
    <p:extLst>
      <p:ext uri="{BB962C8B-B14F-4D97-AF65-F5344CB8AC3E}">
        <p14:creationId xmlns:p14="http://schemas.microsoft.com/office/powerpoint/2010/main" val="42238374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88D97"/>
        </a:solidFill>
        <a:effectLst/>
      </p:bgPr>
    </p:bg>
    <p:spTree>
      <p:nvGrpSpPr>
        <p:cNvPr id="1" name=""/>
        <p:cNvGrpSpPr/>
        <p:nvPr/>
      </p:nvGrpSpPr>
      <p:grpSpPr>
        <a:xfrm>
          <a:off x="0" y="0"/>
          <a:ext cx="0" cy="0"/>
          <a:chOff x="0" y="0"/>
          <a:chExt cx="0" cy="0"/>
        </a:xfrm>
      </p:grpSpPr>
      <p:sp>
        <p:nvSpPr>
          <p:cNvPr id="5" name="Title 1"/>
          <p:cNvSpPr txBox="1">
            <a:spLocks/>
          </p:cNvSpPr>
          <p:nvPr/>
        </p:nvSpPr>
        <p:spPr>
          <a:xfrm>
            <a:off x="969105" y="-637784"/>
            <a:ext cx="11346593" cy="15095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10000"/>
              </a:lnSpc>
            </a:pPr>
            <a:r>
              <a:rPr lang="en-NZ" sz="3800" b="1" dirty="0" smtClean="0">
                <a:solidFill>
                  <a:schemeClr val="bg1"/>
                </a:solidFill>
                <a:latin typeface="Century Gothic" panose="020B0502020202020204" pitchFamily="34" charset="0"/>
                <a:cs typeface="Arial" panose="020B0604020202020204" pitchFamily="34" charset="0"/>
              </a:rPr>
              <a:t>What’s Next?</a:t>
            </a:r>
          </a:p>
        </p:txBody>
      </p:sp>
      <p:sp>
        <p:nvSpPr>
          <p:cNvPr id="4" name="Rectangle 3"/>
          <p:cNvSpPr/>
          <p:nvPr/>
        </p:nvSpPr>
        <p:spPr>
          <a:xfrm>
            <a:off x="829406" y="981546"/>
            <a:ext cx="10669753" cy="5016758"/>
          </a:xfrm>
          <a:prstGeom prst="rect">
            <a:avLst/>
          </a:prstGeom>
        </p:spPr>
        <p:txBody>
          <a:bodyPr wrap="square">
            <a:spAutoFit/>
          </a:bodyPr>
          <a:lstStyle/>
          <a:p>
            <a:pPr marL="342900" indent="-342900">
              <a:buFont typeface="Arial" panose="020B0604020202020204" pitchFamily="34" charset="0"/>
              <a:buChar char="•"/>
            </a:pPr>
            <a:r>
              <a:rPr lang="en-NZ" sz="2000" dirty="0" smtClean="0">
                <a:solidFill>
                  <a:schemeClr val="bg1"/>
                </a:solidFill>
                <a:latin typeface="Century Gothic" panose="020B0502020202020204" pitchFamily="34" charset="0"/>
              </a:rPr>
              <a:t>The SIA will advise your agency of the planned times and locations for those interested in being involved in the direct engagement workshops. </a:t>
            </a:r>
          </a:p>
          <a:p>
            <a:pPr marL="342900" indent="-342900">
              <a:buFont typeface="Arial" panose="020B0604020202020204" pitchFamily="34" charset="0"/>
              <a:buChar char="•"/>
            </a:pPr>
            <a:endParaRPr lang="en-NZ" sz="2000" dirty="0">
              <a:solidFill>
                <a:schemeClr val="bg1"/>
              </a:solidFill>
              <a:latin typeface="Century Gothic" panose="020B0502020202020204" pitchFamily="34" charset="0"/>
            </a:endParaRPr>
          </a:p>
          <a:p>
            <a:pPr marL="342900" indent="-342900">
              <a:buFont typeface="Arial" panose="020B0604020202020204" pitchFamily="34" charset="0"/>
              <a:buChar char="•"/>
            </a:pPr>
            <a:r>
              <a:rPr lang="en-NZ" sz="2000" dirty="0">
                <a:solidFill>
                  <a:schemeClr val="bg1"/>
                </a:solidFill>
                <a:latin typeface="Century Gothic" panose="020B0502020202020204" pitchFamily="34" charset="0"/>
              </a:rPr>
              <a:t>In our engagement with national agency staff, we are keen that in addition to privacy and policy managers from your organisation, people with practical operational experience and data management responsibilities participate in the workshops</a:t>
            </a:r>
            <a:r>
              <a:rPr lang="en-NZ" sz="2000" dirty="0" smtClean="0">
                <a:solidFill>
                  <a:schemeClr val="bg1"/>
                </a:solidFill>
                <a:latin typeface="Century Gothic" panose="020B0502020202020204" pitchFamily="34" charset="0"/>
              </a:rPr>
              <a:t>.</a:t>
            </a:r>
          </a:p>
          <a:p>
            <a:pPr marL="342900" indent="-342900">
              <a:buFont typeface="Arial" panose="020B0604020202020204" pitchFamily="34" charset="0"/>
              <a:buChar char="•"/>
            </a:pPr>
            <a:endParaRPr lang="en-NZ" sz="2000" dirty="0" smtClean="0">
              <a:solidFill>
                <a:schemeClr val="bg1"/>
              </a:solidFill>
              <a:latin typeface="Century Gothic" panose="020B0502020202020204" pitchFamily="34" charset="0"/>
            </a:endParaRPr>
          </a:p>
          <a:p>
            <a:pPr marL="342900" lvl="0" indent="-342900">
              <a:buFont typeface="Arial" panose="020B0604020202020204" pitchFamily="34" charset="0"/>
              <a:buChar char="•"/>
            </a:pPr>
            <a:r>
              <a:rPr lang="en-NZ" sz="2000" dirty="0">
                <a:solidFill>
                  <a:schemeClr val="bg1"/>
                </a:solidFill>
                <a:latin typeface="Century Gothic" panose="020B0502020202020204" pitchFamily="34" charset="0"/>
              </a:rPr>
              <a:t>For regional agency workshops, we hope that those attending come well prepared to bring their experiences and organisational viewpoints to the discussion</a:t>
            </a:r>
            <a:r>
              <a:rPr lang="en-NZ" sz="2000" dirty="0" smtClean="0">
                <a:solidFill>
                  <a:schemeClr val="bg1"/>
                </a:solidFill>
                <a:latin typeface="Century Gothic" panose="020B0502020202020204" pitchFamily="34" charset="0"/>
              </a:rPr>
              <a:t>.</a:t>
            </a:r>
          </a:p>
          <a:p>
            <a:pPr marL="342900" lvl="0" indent="-342900">
              <a:buFont typeface="Arial" panose="020B0604020202020204" pitchFamily="34" charset="0"/>
              <a:buChar char="•"/>
            </a:pPr>
            <a:endParaRPr lang="en-NZ" sz="2000" dirty="0" smtClean="0">
              <a:solidFill>
                <a:schemeClr val="bg1"/>
              </a:solidFill>
              <a:latin typeface="Century Gothic" panose="020B0502020202020204" pitchFamily="34" charset="0"/>
            </a:endParaRPr>
          </a:p>
          <a:p>
            <a:pPr marL="342900" indent="-342900">
              <a:buFont typeface="Arial" panose="020B0604020202020204" pitchFamily="34" charset="0"/>
              <a:buChar char="•"/>
            </a:pPr>
            <a:r>
              <a:rPr lang="en-NZ" sz="2000" dirty="0">
                <a:solidFill>
                  <a:schemeClr val="bg1"/>
                </a:solidFill>
                <a:latin typeface="Century Gothic" panose="020B0502020202020204" pitchFamily="34" charset="0"/>
              </a:rPr>
              <a:t>We will be seeking your assistance in raising awareness among your agency staff and contractors of the opportunity to participate online as well</a:t>
            </a:r>
            <a:r>
              <a:rPr lang="en-NZ" sz="2000" dirty="0" smtClean="0">
                <a:solidFill>
                  <a:schemeClr val="bg1"/>
                </a:solidFill>
                <a:latin typeface="Century Gothic" panose="020B0502020202020204" pitchFamily="34" charset="0"/>
              </a:rPr>
              <a:t>.</a:t>
            </a:r>
            <a:endParaRPr lang="en-NZ" sz="2000" dirty="0">
              <a:solidFill>
                <a:schemeClr val="bg1"/>
              </a:solidFill>
              <a:latin typeface="Century Gothic" panose="020B0502020202020204" pitchFamily="34" charset="0"/>
            </a:endParaRPr>
          </a:p>
          <a:p>
            <a:pPr marL="342900" indent="-342900">
              <a:buFont typeface="Arial" panose="020B0604020202020204" pitchFamily="34" charset="0"/>
              <a:buChar char="•"/>
            </a:pPr>
            <a:endParaRPr lang="en-NZ" sz="2000" dirty="0" smtClean="0">
              <a:solidFill>
                <a:schemeClr val="bg1"/>
              </a:solidFill>
              <a:latin typeface="Century Gothic" panose="020B0502020202020204" pitchFamily="34" charset="0"/>
            </a:endParaRPr>
          </a:p>
          <a:p>
            <a:pPr marL="342900" indent="-342900">
              <a:buFont typeface="Arial" panose="020B0604020202020204" pitchFamily="34" charset="0"/>
              <a:buChar char="•"/>
            </a:pPr>
            <a:r>
              <a:rPr lang="en-NZ" sz="2000" dirty="0" smtClean="0">
                <a:solidFill>
                  <a:schemeClr val="bg1"/>
                </a:solidFill>
                <a:latin typeface="Century Gothic" panose="020B0502020202020204" pitchFamily="34" charset="0"/>
              </a:rPr>
              <a:t>Please feel free to contact the team directly via </a:t>
            </a:r>
            <a:r>
              <a:rPr lang="en-NZ" sz="2000" dirty="0">
                <a:solidFill>
                  <a:schemeClr val="bg1"/>
                </a:solidFill>
                <a:latin typeface="Century Gothic" panose="020B0502020202020204" pitchFamily="34" charset="0"/>
              </a:rPr>
              <a:t>y</a:t>
            </a:r>
            <a:r>
              <a:rPr lang="en-NZ" sz="2000" dirty="0" smtClean="0">
                <a:solidFill>
                  <a:schemeClr val="bg1"/>
                </a:solidFill>
                <a:latin typeface="Century Gothic" panose="020B0502020202020204" pitchFamily="34" charset="0"/>
              </a:rPr>
              <a:t>oursay@sia.govt.nz.</a:t>
            </a:r>
            <a:endParaRPr lang="en-NZ" sz="20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6688262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779720" y="1519586"/>
            <a:ext cx="10521461" cy="48039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en-NZ" b="1" dirty="0">
                <a:solidFill>
                  <a:schemeClr val="tx2"/>
                </a:solidFill>
                <a:latin typeface="Century Gothic" panose="020B0502020202020204" pitchFamily="34" charset="0"/>
                <a:cs typeface="Arial" panose="020B0604020202020204" pitchFamily="34" charset="0"/>
              </a:rPr>
              <a:t> </a:t>
            </a:r>
            <a:r>
              <a:rPr lang="en-NZ" sz="3200" b="1" dirty="0" smtClean="0">
                <a:solidFill>
                  <a:schemeClr val="tx2"/>
                </a:solidFill>
                <a:latin typeface="Century Gothic" panose="020B0502020202020204" pitchFamily="34" charset="0"/>
                <a:cs typeface="Arial" panose="020B0604020202020204" pitchFamily="34" charset="0"/>
              </a:rPr>
              <a:t>The </a:t>
            </a:r>
            <a:r>
              <a:rPr lang="en-NZ" sz="3200" b="1" dirty="0">
                <a:solidFill>
                  <a:schemeClr val="tx2"/>
                </a:solidFill>
                <a:latin typeface="Century Gothic" panose="020B0502020202020204" pitchFamily="34" charset="0"/>
                <a:cs typeface="Arial" panose="020B0604020202020204" pitchFamily="34" charset="0"/>
              </a:rPr>
              <a:t>Social Investment Agency </a:t>
            </a:r>
            <a:endParaRPr lang="en-NZ" sz="3200" b="1" dirty="0" smtClean="0">
              <a:solidFill>
                <a:schemeClr val="tx2"/>
              </a:solidFill>
              <a:latin typeface="Century Gothic" panose="020B0502020202020204" pitchFamily="34" charset="0"/>
              <a:cs typeface="Arial" panose="020B0604020202020204" pitchFamily="34" charset="0"/>
            </a:endParaRPr>
          </a:p>
          <a:p>
            <a:pPr>
              <a:lnSpc>
                <a:spcPct val="150000"/>
              </a:lnSpc>
            </a:pPr>
            <a:r>
              <a:rPr lang="en-NZ" sz="3200" b="1" dirty="0" smtClean="0">
                <a:solidFill>
                  <a:schemeClr val="tx2"/>
                </a:solidFill>
                <a:latin typeface="Century Gothic" panose="020B0502020202020204" pitchFamily="34" charset="0"/>
                <a:cs typeface="Arial" panose="020B0604020202020204" pitchFamily="34" charset="0"/>
              </a:rPr>
              <a:t>Data Protection and Use Policy </a:t>
            </a:r>
          </a:p>
          <a:p>
            <a:pPr>
              <a:lnSpc>
                <a:spcPct val="150000"/>
              </a:lnSpc>
            </a:pPr>
            <a:r>
              <a:rPr lang="en-NZ" sz="3200" b="1" dirty="0" smtClean="0">
                <a:solidFill>
                  <a:schemeClr val="tx2"/>
                </a:solidFill>
                <a:latin typeface="Century Gothic" panose="020B0502020202020204" pitchFamily="34" charset="0"/>
                <a:cs typeface="Arial" panose="020B0604020202020204" pitchFamily="34" charset="0"/>
              </a:rPr>
              <a:t>Investing </a:t>
            </a:r>
            <a:r>
              <a:rPr lang="en-NZ" sz="3200" b="1" dirty="0">
                <a:solidFill>
                  <a:schemeClr val="tx2"/>
                </a:solidFill>
                <a:latin typeface="Century Gothic" panose="020B0502020202020204" pitchFamily="34" charset="0"/>
                <a:cs typeface="Arial" panose="020B0604020202020204" pitchFamily="34" charset="0"/>
              </a:rPr>
              <a:t>for </a:t>
            </a:r>
            <a:r>
              <a:rPr lang="en-NZ" sz="3200" b="1" dirty="0" smtClean="0">
                <a:solidFill>
                  <a:schemeClr val="tx2"/>
                </a:solidFill>
                <a:latin typeface="Century Gothic" panose="020B0502020202020204" pitchFamily="34" charset="0"/>
                <a:cs typeface="Arial" panose="020B0604020202020204" pitchFamily="34" charset="0"/>
              </a:rPr>
              <a:t>social wellbeing approach</a:t>
            </a:r>
          </a:p>
          <a:p>
            <a:pPr lvl="1">
              <a:lnSpc>
                <a:spcPct val="150000"/>
              </a:lnSpc>
              <a:buFont typeface="Courier New" panose="02070309020205020404" pitchFamily="49" charset="0"/>
              <a:buChar char="o"/>
            </a:pPr>
            <a:r>
              <a:rPr lang="en-NZ" sz="3200" b="1" i="1" dirty="0" smtClean="0">
                <a:solidFill>
                  <a:schemeClr val="tx2"/>
                </a:solidFill>
                <a:latin typeface="Century Gothic" panose="020B0502020202020204" pitchFamily="34" charset="0"/>
                <a:cs typeface="Arial" panose="020B0604020202020204" pitchFamily="34" charset="0"/>
              </a:rPr>
              <a:t> Background and context</a:t>
            </a:r>
          </a:p>
          <a:p>
            <a:pPr lvl="1">
              <a:lnSpc>
                <a:spcPct val="150000"/>
              </a:lnSpc>
              <a:buFont typeface="Courier New" panose="02070309020205020404" pitchFamily="49" charset="0"/>
              <a:buChar char="o"/>
            </a:pPr>
            <a:r>
              <a:rPr lang="en-NZ" sz="3200" b="1" i="1" dirty="0" smtClean="0">
                <a:solidFill>
                  <a:schemeClr val="tx2"/>
                </a:solidFill>
                <a:latin typeface="Century Gothic" panose="020B0502020202020204" pitchFamily="34" charset="0"/>
                <a:cs typeface="Arial" panose="020B0604020202020204" pitchFamily="34" charset="0"/>
              </a:rPr>
              <a:t> Timeline</a:t>
            </a:r>
            <a:endParaRPr lang="en-NZ" sz="3200" dirty="0">
              <a:solidFill>
                <a:srgbClr val="088D97"/>
              </a:solidFill>
              <a:latin typeface="Century Gothic" panose="020B0502020202020204" pitchFamily="34" charset="0"/>
              <a:cs typeface="Arial" panose="020B0604020202020204" pitchFamily="34" charset="0"/>
            </a:endParaRPr>
          </a:p>
          <a:p>
            <a:pPr marL="361950" indent="-361950">
              <a:lnSpc>
                <a:spcPct val="150000"/>
              </a:lnSpc>
              <a:buFont typeface="Wingdings" panose="05000000000000000000" pitchFamily="2" charset="2"/>
              <a:buChar char="§"/>
            </a:pPr>
            <a:endParaRPr lang="en-NZ" dirty="0" smtClean="0">
              <a:solidFill>
                <a:srgbClr val="088D97"/>
              </a:solidFill>
              <a:latin typeface="Century Gothic" panose="020B0502020202020204" pitchFamily="34" charset="0"/>
              <a:cs typeface="Arial" panose="020B0604020202020204" pitchFamily="34" charset="0"/>
            </a:endParaRPr>
          </a:p>
          <a:p>
            <a:pPr marL="819150" lvl="1" indent="-361950">
              <a:lnSpc>
                <a:spcPct val="110000"/>
              </a:lnSpc>
              <a:buFont typeface="Wingdings" panose="05000000000000000000" pitchFamily="2" charset="2"/>
              <a:buChar char="§"/>
            </a:pPr>
            <a:endParaRPr lang="en-US" dirty="0">
              <a:solidFill>
                <a:srgbClr val="088D97"/>
              </a:solidFill>
              <a:latin typeface="Century Gothic" panose="020B0502020202020204" pitchFamily="34" charset="0"/>
              <a:cs typeface="Arial" panose="020B0604020202020204" pitchFamily="34" charset="0"/>
            </a:endParaRPr>
          </a:p>
          <a:p>
            <a:pPr marL="361950" indent="-361950">
              <a:lnSpc>
                <a:spcPct val="110000"/>
              </a:lnSpc>
              <a:buFont typeface="Wingdings" panose="05000000000000000000" pitchFamily="2" charset="2"/>
              <a:buChar char="§"/>
            </a:pPr>
            <a:endParaRPr lang="en-US" dirty="0">
              <a:solidFill>
                <a:srgbClr val="088D97"/>
              </a:solidFill>
              <a:latin typeface="Century Gothic" panose="020B0502020202020204" pitchFamily="34" charset="0"/>
              <a:cs typeface="Arial" panose="020B0604020202020204" pitchFamily="34"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3797" y="6116061"/>
            <a:ext cx="2024595" cy="6129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072664" y="6113004"/>
            <a:ext cx="1464016" cy="4294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1"/>
          <p:cNvSpPr txBox="1">
            <a:spLocks/>
          </p:cNvSpPr>
          <p:nvPr/>
        </p:nvSpPr>
        <p:spPr>
          <a:xfrm>
            <a:off x="779720" y="-244084"/>
            <a:ext cx="11346593" cy="15095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10000"/>
              </a:lnSpc>
            </a:pPr>
            <a:r>
              <a:rPr lang="en-NZ" sz="4000" b="1" dirty="0" smtClean="0">
                <a:solidFill>
                  <a:schemeClr val="tx2"/>
                </a:solidFill>
                <a:latin typeface="Century Gothic" panose="020B0502020202020204" pitchFamily="34" charset="0"/>
                <a:cs typeface="Arial" panose="020B0604020202020204" pitchFamily="34" charset="0"/>
              </a:rPr>
              <a:t>What we will talk about</a:t>
            </a:r>
          </a:p>
        </p:txBody>
      </p:sp>
    </p:spTree>
    <p:extLst>
      <p:ext uri="{BB962C8B-B14F-4D97-AF65-F5344CB8AC3E}">
        <p14:creationId xmlns:p14="http://schemas.microsoft.com/office/powerpoint/2010/main" val="4937397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47C20"/>
        </a:solidFill>
        <a:effectLst/>
      </p:bgPr>
    </p:bg>
    <p:spTree>
      <p:nvGrpSpPr>
        <p:cNvPr id="1" name=""/>
        <p:cNvGrpSpPr/>
        <p:nvPr/>
      </p:nvGrpSpPr>
      <p:grpSpPr>
        <a:xfrm>
          <a:off x="0" y="0"/>
          <a:ext cx="0" cy="0"/>
          <a:chOff x="0" y="0"/>
          <a:chExt cx="0" cy="0"/>
        </a:xfrm>
      </p:grpSpPr>
      <p:sp>
        <p:nvSpPr>
          <p:cNvPr id="5" name="Content Placeholder 2"/>
          <p:cNvSpPr txBox="1">
            <a:spLocks/>
          </p:cNvSpPr>
          <p:nvPr/>
        </p:nvSpPr>
        <p:spPr>
          <a:xfrm>
            <a:off x="829407" y="1561693"/>
            <a:ext cx="10630410" cy="48039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endParaRPr lang="en-US" sz="2400" dirty="0" smtClean="0">
              <a:solidFill>
                <a:schemeClr val="bg1"/>
              </a:solidFill>
              <a:cs typeface="Arial" panose="020B0604020202020204" pitchFamily="34" charset="0"/>
            </a:endParaRPr>
          </a:p>
        </p:txBody>
      </p:sp>
      <p:sp>
        <p:nvSpPr>
          <p:cNvPr id="6" name="Rectangle 5"/>
          <p:cNvSpPr/>
          <p:nvPr/>
        </p:nvSpPr>
        <p:spPr>
          <a:xfrm>
            <a:off x="610331" y="1374640"/>
            <a:ext cx="10630410" cy="4031873"/>
          </a:xfrm>
          <a:prstGeom prst="rect">
            <a:avLst/>
          </a:prstGeom>
        </p:spPr>
        <p:txBody>
          <a:bodyPr wrap="square">
            <a:spAutoFit/>
          </a:bodyPr>
          <a:lstStyle/>
          <a:p>
            <a:endParaRPr lang="en-NZ" sz="3200" b="1" i="1" dirty="0" smtClean="0">
              <a:solidFill>
                <a:schemeClr val="bg1"/>
              </a:solidFill>
              <a:latin typeface="Century Gothic" panose="020B0502020202020204" pitchFamily="34" charset="0"/>
              <a:cs typeface="Arial" panose="020B0604020202020204" pitchFamily="34" charset="0"/>
            </a:endParaRPr>
          </a:p>
          <a:p>
            <a:r>
              <a:rPr lang="en-NZ" sz="3200" b="1" i="1" dirty="0" smtClean="0">
                <a:solidFill>
                  <a:schemeClr val="bg1"/>
                </a:solidFill>
                <a:latin typeface="Century Gothic" panose="020B0502020202020204" pitchFamily="34" charset="0"/>
                <a:cs typeface="Arial" panose="020B0604020202020204" pitchFamily="34" charset="0"/>
              </a:rPr>
              <a:t>Investing </a:t>
            </a:r>
            <a:r>
              <a:rPr lang="en-NZ" sz="3200" b="1" i="1" dirty="0">
                <a:solidFill>
                  <a:schemeClr val="bg1"/>
                </a:solidFill>
                <a:latin typeface="Century Gothic" panose="020B0502020202020204" pitchFamily="34" charset="0"/>
                <a:cs typeface="Arial" panose="020B0604020202020204" pitchFamily="34" charset="0"/>
              </a:rPr>
              <a:t>in what works for better </a:t>
            </a:r>
            <a:r>
              <a:rPr lang="en-NZ" sz="3200" b="1" i="1" dirty="0" smtClean="0">
                <a:solidFill>
                  <a:schemeClr val="bg1"/>
                </a:solidFill>
                <a:latin typeface="Century Gothic" panose="020B0502020202020204" pitchFamily="34" charset="0"/>
                <a:cs typeface="Arial" panose="020B0604020202020204" pitchFamily="34" charset="0"/>
              </a:rPr>
              <a:t>lives</a:t>
            </a:r>
          </a:p>
          <a:p>
            <a:endParaRPr lang="en-NZ" sz="3200" dirty="0" smtClean="0">
              <a:solidFill>
                <a:schemeClr val="bg1"/>
              </a:solidFill>
            </a:endParaRPr>
          </a:p>
          <a:p>
            <a:r>
              <a:rPr lang="en-NZ" sz="3200" dirty="0" smtClean="0">
                <a:solidFill>
                  <a:schemeClr val="bg1"/>
                </a:solidFill>
                <a:latin typeface="Century Gothic" panose="020B0502020202020204" pitchFamily="34" charset="0"/>
              </a:rPr>
              <a:t>We are a catalyst for change.  We apply our skills to technology and data, to create evidence about </a:t>
            </a:r>
            <a:r>
              <a:rPr lang="en-NZ" sz="3200" dirty="0">
                <a:solidFill>
                  <a:schemeClr val="bg1"/>
                </a:solidFill>
                <a:latin typeface="Century Gothic" panose="020B0502020202020204" pitchFamily="34" charset="0"/>
              </a:rPr>
              <a:t>what works for </a:t>
            </a:r>
            <a:r>
              <a:rPr lang="en-NZ" sz="3200" dirty="0" smtClean="0">
                <a:solidFill>
                  <a:schemeClr val="bg1"/>
                </a:solidFill>
                <a:latin typeface="Century Gothic" panose="020B0502020202020204" pitchFamily="34" charset="0"/>
              </a:rPr>
              <a:t>whom, to improve decision-making and create positive change.</a:t>
            </a:r>
          </a:p>
          <a:p>
            <a:endParaRPr lang="en-NZ" sz="3200" dirty="0" smtClean="0">
              <a:solidFill>
                <a:schemeClr val="bg1"/>
              </a:solidFill>
            </a:endParaRPr>
          </a:p>
        </p:txBody>
      </p:sp>
      <p:sp>
        <p:nvSpPr>
          <p:cNvPr id="7" name="Title 1"/>
          <p:cNvSpPr txBox="1">
            <a:spLocks/>
          </p:cNvSpPr>
          <p:nvPr/>
        </p:nvSpPr>
        <p:spPr>
          <a:xfrm>
            <a:off x="610332" y="-91684"/>
            <a:ext cx="11718068" cy="15095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10000"/>
              </a:lnSpc>
            </a:pPr>
            <a:r>
              <a:rPr lang="en-NZ" sz="4000" b="1" dirty="0" smtClean="0">
                <a:solidFill>
                  <a:schemeClr val="bg1"/>
                </a:solidFill>
                <a:latin typeface="Century Gothic" panose="020B0502020202020204" pitchFamily="34" charset="0"/>
                <a:cs typeface="Arial" panose="020B0604020202020204" pitchFamily="34" charset="0"/>
              </a:rPr>
              <a:t>The Social Investment Agency</a:t>
            </a:r>
          </a:p>
        </p:txBody>
      </p:sp>
    </p:spTree>
    <p:extLst>
      <p:ext uri="{BB962C8B-B14F-4D97-AF65-F5344CB8AC3E}">
        <p14:creationId xmlns:p14="http://schemas.microsoft.com/office/powerpoint/2010/main" val="16813359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88D97"/>
        </a:solidFill>
        <a:effectLst/>
      </p:bgPr>
    </p:bg>
    <p:spTree>
      <p:nvGrpSpPr>
        <p:cNvPr id="1" name=""/>
        <p:cNvGrpSpPr/>
        <p:nvPr/>
      </p:nvGrpSpPr>
      <p:grpSpPr>
        <a:xfrm>
          <a:off x="0" y="0"/>
          <a:ext cx="0" cy="0"/>
          <a:chOff x="0" y="0"/>
          <a:chExt cx="0" cy="0"/>
        </a:xfrm>
      </p:grpSpPr>
      <p:sp>
        <p:nvSpPr>
          <p:cNvPr id="5" name="Rectangle 4"/>
          <p:cNvSpPr/>
          <p:nvPr/>
        </p:nvSpPr>
        <p:spPr>
          <a:xfrm>
            <a:off x="533400" y="1113077"/>
            <a:ext cx="11220450" cy="4893647"/>
          </a:xfrm>
          <a:prstGeom prst="rect">
            <a:avLst/>
          </a:prstGeom>
        </p:spPr>
        <p:txBody>
          <a:bodyPr wrap="square">
            <a:spAutoFit/>
          </a:bodyPr>
          <a:lstStyle/>
          <a:p>
            <a:pPr>
              <a:spcBef>
                <a:spcPts val="600"/>
              </a:spcBef>
              <a:spcAft>
                <a:spcPts val="600"/>
              </a:spcAft>
            </a:pPr>
            <a:r>
              <a:rPr lang="en-NZ" b="1" dirty="0" smtClean="0">
                <a:solidFill>
                  <a:schemeClr val="bg1"/>
                </a:solidFill>
                <a:latin typeface="Century Gothic" panose="020B0502020202020204" pitchFamily="34" charset="0"/>
              </a:rPr>
              <a:t>Data </a:t>
            </a:r>
            <a:r>
              <a:rPr lang="en-NZ" b="1" dirty="0">
                <a:solidFill>
                  <a:schemeClr val="bg1"/>
                </a:solidFill>
                <a:latin typeface="Century Gothic" panose="020B0502020202020204" pitchFamily="34" charset="0"/>
              </a:rPr>
              <a:t>Protection &amp; Use Policy</a:t>
            </a:r>
            <a:br>
              <a:rPr lang="en-NZ" b="1" dirty="0">
                <a:solidFill>
                  <a:schemeClr val="bg1"/>
                </a:solidFill>
                <a:latin typeface="Century Gothic" panose="020B0502020202020204" pitchFamily="34" charset="0"/>
              </a:rPr>
            </a:br>
            <a:r>
              <a:rPr lang="en-NZ" sz="1400" dirty="0">
                <a:solidFill>
                  <a:schemeClr val="bg1"/>
                </a:solidFill>
                <a:latin typeface="Century Gothic" panose="020B0502020202020204" pitchFamily="34" charset="0"/>
              </a:rPr>
              <a:t>This policy will inform, clarify and guide the use of data for social service delivery, including its use for social investment </a:t>
            </a:r>
            <a:r>
              <a:rPr lang="en-NZ" sz="1400" dirty="0" smtClean="0">
                <a:solidFill>
                  <a:schemeClr val="bg1"/>
                </a:solidFill>
                <a:latin typeface="Century Gothic" panose="020B0502020202020204" pitchFamily="34" charset="0"/>
              </a:rPr>
              <a:t>purposes.</a:t>
            </a:r>
            <a:endParaRPr lang="en-NZ" sz="1400" dirty="0">
              <a:solidFill>
                <a:schemeClr val="bg1"/>
              </a:solidFill>
              <a:latin typeface="Century Gothic" panose="020B0502020202020204" pitchFamily="34" charset="0"/>
            </a:endParaRPr>
          </a:p>
          <a:p>
            <a:pPr>
              <a:spcBef>
                <a:spcPts val="600"/>
              </a:spcBef>
              <a:spcAft>
                <a:spcPts val="600"/>
              </a:spcAft>
            </a:pPr>
            <a:r>
              <a:rPr lang="en-NZ" b="1" dirty="0" smtClean="0">
                <a:solidFill>
                  <a:schemeClr val="bg1"/>
                </a:solidFill>
                <a:latin typeface="Century Gothic" panose="020B0502020202020204" pitchFamily="34" charset="0"/>
              </a:rPr>
              <a:t>Government’s </a:t>
            </a:r>
            <a:r>
              <a:rPr lang="en-NZ" b="1" dirty="0">
                <a:solidFill>
                  <a:schemeClr val="bg1"/>
                </a:solidFill>
                <a:latin typeface="Century Gothic" panose="020B0502020202020204" pitchFamily="34" charset="0"/>
              </a:rPr>
              <a:t>i</a:t>
            </a:r>
            <a:r>
              <a:rPr lang="en-NZ" b="1" dirty="0" smtClean="0">
                <a:solidFill>
                  <a:schemeClr val="bg1"/>
                </a:solidFill>
                <a:latin typeface="Century Gothic" panose="020B0502020202020204" pitchFamily="34" charset="0"/>
              </a:rPr>
              <a:t>nvesting for </a:t>
            </a:r>
            <a:r>
              <a:rPr lang="en-NZ" b="1" dirty="0">
                <a:solidFill>
                  <a:schemeClr val="bg1"/>
                </a:solidFill>
                <a:latin typeface="Century Gothic" panose="020B0502020202020204" pitchFamily="34" charset="0"/>
              </a:rPr>
              <a:t>s</a:t>
            </a:r>
            <a:r>
              <a:rPr lang="en-NZ" b="1" dirty="0" smtClean="0">
                <a:solidFill>
                  <a:schemeClr val="bg1"/>
                </a:solidFill>
                <a:latin typeface="Century Gothic" panose="020B0502020202020204" pitchFamily="34" charset="0"/>
              </a:rPr>
              <a:t>ocial wellbeing approach</a:t>
            </a:r>
            <a:r>
              <a:rPr lang="en-NZ" b="1" dirty="0">
                <a:solidFill>
                  <a:schemeClr val="bg1"/>
                </a:solidFill>
                <a:latin typeface="Century Gothic" panose="020B0502020202020204" pitchFamily="34" charset="0"/>
              </a:rPr>
              <a:t/>
            </a:r>
            <a:br>
              <a:rPr lang="en-NZ" b="1" dirty="0">
                <a:solidFill>
                  <a:schemeClr val="bg1"/>
                </a:solidFill>
                <a:latin typeface="Century Gothic" panose="020B0502020202020204" pitchFamily="34" charset="0"/>
              </a:rPr>
            </a:br>
            <a:r>
              <a:rPr lang="en-NZ" sz="1400" dirty="0" smtClean="0">
                <a:solidFill>
                  <a:schemeClr val="bg1"/>
                </a:solidFill>
                <a:latin typeface="Century Gothic" panose="020B0502020202020204" pitchFamily="34" charset="0"/>
              </a:rPr>
              <a:t>A discussion with all New Zealanders on the Government’s investing for social wellbeing approach, inviting feedback and opinions for further development.</a:t>
            </a:r>
            <a:endParaRPr lang="en-NZ" sz="1600" dirty="0" smtClean="0">
              <a:solidFill>
                <a:schemeClr val="bg1"/>
              </a:solidFill>
              <a:latin typeface="Century Gothic" panose="020B0502020202020204" pitchFamily="34" charset="0"/>
            </a:endParaRPr>
          </a:p>
          <a:p>
            <a:pPr lvl="0">
              <a:spcBef>
                <a:spcPts val="600"/>
              </a:spcBef>
              <a:spcAft>
                <a:spcPts val="600"/>
              </a:spcAft>
            </a:pPr>
            <a:r>
              <a:rPr lang="en-NZ" b="1" dirty="0" smtClean="0">
                <a:solidFill>
                  <a:schemeClr val="bg1"/>
                </a:solidFill>
                <a:latin typeface="Century Gothic" panose="020B0502020202020204" pitchFamily="34" charset="0"/>
              </a:rPr>
              <a:t>Data Exchange (DX)</a:t>
            </a:r>
            <a:r>
              <a:rPr lang="en-NZ" sz="2000" b="1" dirty="0">
                <a:solidFill>
                  <a:schemeClr val="bg1"/>
                </a:solidFill>
                <a:latin typeface="Century Gothic" panose="020B0502020202020204" pitchFamily="34" charset="0"/>
              </a:rPr>
              <a:t/>
            </a:r>
            <a:br>
              <a:rPr lang="en-NZ" sz="2000" b="1" dirty="0">
                <a:solidFill>
                  <a:schemeClr val="bg1"/>
                </a:solidFill>
                <a:latin typeface="Century Gothic" panose="020B0502020202020204" pitchFamily="34" charset="0"/>
              </a:rPr>
            </a:br>
            <a:r>
              <a:rPr lang="en-AU" sz="1400" dirty="0" smtClean="0">
                <a:solidFill>
                  <a:schemeClr val="bg1"/>
                </a:solidFill>
                <a:latin typeface="Century Gothic" panose="020B0502020202020204" pitchFamily="34" charset="0"/>
              </a:rPr>
              <a:t>A “smart pipe” that enables the safe, secure and easy sharing </a:t>
            </a:r>
            <a:r>
              <a:rPr lang="en-AU" sz="1400" dirty="0">
                <a:solidFill>
                  <a:schemeClr val="bg1"/>
                </a:solidFill>
                <a:latin typeface="Century Gothic" panose="020B0502020202020204" pitchFamily="34" charset="0"/>
              </a:rPr>
              <a:t>of </a:t>
            </a:r>
            <a:r>
              <a:rPr lang="en-AU" sz="1400" dirty="0" smtClean="0">
                <a:solidFill>
                  <a:schemeClr val="bg1"/>
                </a:solidFill>
                <a:latin typeface="Century Gothic" panose="020B0502020202020204" pitchFamily="34" charset="0"/>
              </a:rPr>
              <a:t>data, with a view to improving </a:t>
            </a:r>
            <a:r>
              <a:rPr lang="en-AU" sz="1400" dirty="0">
                <a:solidFill>
                  <a:schemeClr val="bg1"/>
                </a:solidFill>
                <a:latin typeface="Century Gothic" panose="020B0502020202020204" pitchFamily="34" charset="0"/>
              </a:rPr>
              <a:t>service effectiveness and outcomes across the social </a:t>
            </a:r>
            <a:r>
              <a:rPr lang="en-AU" sz="1400" dirty="0" smtClean="0">
                <a:solidFill>
                  <a:schemeClr val="bg1"/>
                </a:solidFill>
                <a:latin typeface="Century Gothic" panose="020B0502020202020204" pitchFamily="34" charset="0"/>
              </a:rPr>
              <a:t>sector. Organisations using the </a:t>
            </a:r>
            <a:r>
              <a:rPr lang="en-NZ" sz="1400" dirty="0" smtClean="0">
                <a:solidFill>
                  <a:schemeClr val="bg1"/>
                </a:solidFill>
                <a:latin typeface="Century Gothic" panose="020B0502020202020204" pitchFamily="34" charset="0"/>
              </a:rPr>
              <a:t>DX retain full control of the what, when and who of their data sharing.</a:t>
            </a:r>
          </a:p>
          <a:p>
            <a:pPr lvl="0">
              <a:spcBef>
                <a:spcPts val="600"/>
              </a:spcBef>
              <a:spcAft>
                <a:spcPts val="600"/>
              </a:spcAft>
            </a:pPr>
            <a:r>
              <a:rPr lang="en-NZ" b="1" dirty="0" smtClean="0">
                <a:solidFill>
                  <a:schemeClr val="bg1"/>
                </a:solidFill>
                <a:latin typeface="Century Gothic" panose="020B0502020202020204" pitchFamily="34" charset="0"/>
              </a:rPr>
              <a:t>Measurement &amp; Insights</a:t>
            </a:r>
            <a:br>
              <a:rPr lang="en-NZ" b="1" dirty="0" smtClean="0">
                <a:solidFill>
                  <a:schemeClr val="bg1"/>
                </a:solidFill>
                <a:latin typeface="Century Gothic" panose="020B0502020202020204" pitchFamily="34" charset="0"/>
              </a:rPr>
            </a:br>
            <a:r>
              <a:rPr lang="en-NZ" sz="1400" dirty="0">
                <a:solidFill>
                  <a:schemeClr val="bg1"/>
                </a:solidFill>
                <a:latin typeface="Century Gothic" panose="020B0502020202020204" pitchFamily="34" charset="0"/>
              </a:rPr>
              <a:t>We are developing a wellbeing measurement system to support decision makers across the social sector to collectively achieve better outcomes for New Zealanders.  We’re also developing population analysis tools for providers so they can better understand their communities and tailor their services</a:t>
            </a:r>
            <a:r>
              <a:rPr lang="en-NZ" sz="1400" dirty="0" smtClean="0">
                <a:solidFill>
                  <a:schemeClr val="bg1"/>
                </a:solidFill>
                <a:latin typeface="Century Gothic" panose="020B0502020202020204" pitchFamily="34" charset="0"/>
              </a:rPr>
              <a:t>.</a:t>
            </a:r>
          </a:p>
          <a:p>
            <a:pPr lvl="0">
              <a:spcBef>
                <a:spcPts val="600"/>
              </a:spcBef>
              <a:spcAft>
                <a:spcPts val="600"/>
              </a:spcAft>
            </a:pPr>
            <a:r>
              <a:rPr lang="en-NZ" b="1" dirty="0" smtClean="0">
                <a:solidFill>
                  <a:schemeClr val="bg1"/>
                </a:solidFill>
                <a:latin typeface="Century Gothic" panose="020B0502020202020204" pitchFamily="34" charset="0"/>
              </a:rPr>
              <a:t>Commissioning &amp; Partnerships</a:t>
            </a:r>
            <a:br>
              <a:rPr lang="en-NZ" b="1" dirty="0" smtClean="0">
                <a:solidFill>
                  <a:schemeClr val="bg1"/>
                </a:solidFill>
                <a:latin typeface="Century Gothic" panose="020B0502020202020204" pitchFamily="34" charset="0"/>
              </a:rPr>
            </a:br>
            <a:r>
              <a:rPr lang="en-NZ" sz="1400" dirty="0" smtClean="0">
                <a:solidFill>
                  <a:schemeClr val="bg1"/>
                </a:solidFill>
                <a:latin typeface="Century Gothic" panose="020B0502020202020204" pitchFamily="34" charset="0"/>
              </a:rPr>
              <a:t>They key to </a:t>
            </a:r>
            <a:r>
              <a:rPr lang="en-NZ" sz="1400" dirty="0">
                <a:solidFill>
                  <a:schemeClr val="bg1"/>
                </a:solidFill>
                <a:latin typeface="Century Gothic" panose="020B0502020202020204" pitchFamily="34" charset="0"/>
              </a:rPr>
              <a:t>commissioning is collaboration between social sector agencies and providers – those best placed to determine need, and design and provide services. At the simplest level, this involves co-designing services with providers.  At a more comprehensive level, it involves enduring partnerships between agencies and providers, </a:t>
            </a:r>
            <a:r>
              <a:rPr lang="en-NZ" sz="1400" dirty="0" smtClean="0">
                <a:solidFill>
                  <a:schemeClr val="bg1"/>
                </a:solidFill>
                <a:latin typeface="Century Gothic" panose="020B0502020202020204" pitchFamily="34" charset="0"/>
              </a:rPr>
              <a:t>by supporting providers to take </a:t>
            </a:r>
            <a:r>
              <a:rPr lang="en-NZ" sz="1400" dirty="0">
                <a:solidFill>
                  <a:schemeClr val="bg1"/>
                </a:solidFill>
                <a:latin typeface="Century Gothic" panose="020B0502020202020204" pitchFamily="34" charset="0"/>
              </a:rPr>
              <a:t>responsibility for </a:t>
            </a:r>
            <a:r>
              <a:rPr lang="en-NZ" sz="1400" dirty="0" smtClean="0">
                <a:solidFill>
                  <a:schemeClr val="bg1"/>
                </a:solidFill>
                <a:latin typeface="Century Gothic" panose="020B0502020202020204" pitchFamily="34" charset="0"/>
              </a:rPr>
              <a:t>making </a:t>
            </a:r>
            <a:r>
              <a:rPr lang="en-NZ" sz="1400" dirty="0">
                <a:solidFill>
                  <a:schemeClr val="bg1"/>
                </a:solidFill>
                <a:latin typeface="Century Gothic" panose="020B0502020202020204" pitchFamily="34" charset="0"/>
              </a:rPr>
              <a:t>decisions on what communities and families need.</a:t>
            </a:r>
            <a:endParaRPr lang="en-NZ" sz="2000" i="1" dirty="0">
              <a:solidFill>
                <a:schemeClr val="bg1"/>
              </a:solidFill>
            </a:endParaRPr>
          </a:p>
        </p:txBody>
      </p:sp>
      <p:sp>
        <p:nvSpPr>
          <p:cNvPr id="8" name="Title 1"/>
          <p:cNvSpPr txBox="1">
            <a:spLocks/>
          </p:cNvSpPr>
          <p:nvPr/>
        </p:nvSpPr>
        <p:spPr>
          <a:xfrm>
            <a:off x="533400" y="-348859"/>
            <a:ext cx="11642599" cy="15095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10000"/>
              </a:lnSpc>
            </a:pPr>
            <a:r>
              <a:rPr lang="en-NZ" sz="4000" b="1" dirty="0" smtClean="0">
                <a:solidFill>
                  <a:schemeClr val="bg1"/>
                </a:solidFill>
                <a:latin typeface="Century Gothic" panose="020B0502020202020204" pitchFamily="34" charset="0"/>
                <a:cs typeface="Arial" panose="020B0604020202020204" pitchFamily="34" charset="0"/>
              </a:rPr>
              <a:t>Some things we are doing</a:t>
            </a:r>
          </a:p>
        </p:txBody>
      </p:sp>
    </p:spTree>
    <p:extLst>
      <p:ext uri="{BB962C8B-B14F-4D97-AF65-F5344CB8AC3E}">
        <p14:creationId xmlns:p14="http://schemas.microsoft.com/office/powerpoint/2010/main" val="8161786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47C20"/>
        </a:solidFill>
        <a:effectLst/>
      </p:bgPr>
    </p:bg>
    <p:spTree>
      <p:nvGrpSpPr>
        <p:cNvPr id="1" name=""/>
        <p:cNvGrpSpPr/>
        <p:nvPr/>
      </p:nvGrpSpPr>
      <p:grpSpPr>
        <a:xfrm>
          <a:off x="0" y="0"/>
          <a:ext cx="0" cy="0"/>
          <a:chOff x="0" y="0"/>
          <a:chExt cx="0" cy="0"/>
        </a:xfrm>
      </p:grpSpPr>
      <p:sp>
        <p:nvSpPr>
          <p:cNvPr id="5" name="Content Placeholder 2"/>
          <p:cNvSpPr txBox="1">
            <a:spLocks/>
          </p:cNvSpPr>
          <p:nvPr/>
        </p:nvSpPr>
        <p:spPr>
          <a:xfrm>
            <a:off x="924657" y="1265473"/>
            <a:ext cx="10630410" cy="48039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endParaRPr lang="en-US" sz="2400" dirty="0" smtClean="0">
              <a:solidFill>
                <a:schemeClr val="bg1"/>
              </a:solidFill>
              <a:cs typeface="Arial" panose="020B0604020202020204" pitchFamily="34" charset="0"/>
            </a:endParaRPr>
          </a:p>
        </p:txBody>
      </p:sp>
      <p:sp>
        <p:nvSpPr>
          <p:cNvPr id="11" name="Content Placeholder 2"/>
          <p:cNvSpPr txBox="1">
            <a:spLocks/>
          </p:cNvSpPr>
          <p:nvPr/>
        </p:nvSpPr>
        <p:spPr>
          <a:xfrm>
            <a:off x="6943725" y="-677648"/>
            <a:ext cx="6418945" cy="20559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endParaRPr lang="en-NZ" sz="3600" b="1" dirty="0">
              <a:solidFill>
                <a:prstClr val="white"/>
              </a:solidFill>
              <a:cs typeface="Arial" panose="020B0604020202020204" pitchFamily="34" charset="0"/>
            </a:endParaRPr>
          </a:p>
        </p:txBody>
      </p:sp>
      <p:sp>
        <p:nvSpPr>
          <p:cNvPr id="7" name="Rectangle 6"/>
          <p:cNvSpPr/>
          <p:nvPr/>
        </p:nvSpPr>
        <p:spPr>
          <a:xfrm>
            <a:off x="826963" y="913048"/>
            <a:ext cx="10725661" cy="5386090"/>
          </a:xfrm>
          <a:prstGeom prst="rect">
            <a:avLst/>
          </a:prstGeom>
        </p:spPr>
        <p:txBody>
          <a:bodyPr wrap="square">
            <a:spAutoFit/>
          </a:bodyPr>
          <a:lstStyle/>
          <a:p>
            <a:pPr lvl="0" fontAlgn="auto">
              <a:spcBef>
                <a:spcPts val="600"/>
              </a:spcBef>
              <a:spcAft>
                <a:spcPts val="600"/>
              </a:spcAft>
            </a:pPr>
            <a:endParaRPr lang="en-GB" sz="2400" b="1" dirty="0" smtClean="0">
              <a:solidFill>
                <a:prstClr val="white"/>
              </a:solidFill>
              <a:latin typeface="Century Gothic" panose="020B0502020202020204" pitchFamily="34" charset="0"/>
              <a:cs typeface="Arial" panose="020B0604020202020204" pitchFamily="34" charset="0"/>
            </a:endParaRPr>
          </a:p>
          <a:p>
            <a:pPr marL="342900" lvl="0" indent="-342900" fontAlgn="auto">
              <a:spcBef>
                <a:spcPts val="600"/>
              </a:spcBef>
              <a:spcAft>
                <a:spcPts val="600"/>
              </a:spcAft>
              <a:buFont typeface="Arial" panose="020B0604020202020204" pitchFamily="34" charset="0"/>
              <a:buChar char="•"/>
            </a:pPr>
            <a:r>
              <a:rPr lang="en-GB" sz="2200" dirty="0" smtClean="0">
                <a:solidFill>
                  <a:prstClr val="white"/>
                </a:solidFill>
                <a:latin typeface="Century Gothic" panose="020B0502020202020204" pitchFamily="34" charset="0"/>
                <a:cs typeface="Arial" panose="020B0604020202020204" pitchFamily="34" charset="0"/>
              </a:rPr>
              <a:t>SIA </a:t>
            </a:r>
            <a:r>
              <a:rPr lang="en-NZ" sz="2200" dirty="0">
                <a:solidFill>
                  <a:prstClr val="white"/>
                </a:solidFill>
                <a:latin typeface="Century Gothic" panose="020B0502020202020204" pitchFamily="34" charset="0"/>
                <a:cs typeface="Arial" panose="020B0604020202020204" pitchFamily="34" charset="0"/>
              </a:rPr>
              <a:t>has </a:t>
            </a:r>
            <a:r>
              <a:rPr lang="en-NZ" sz="2200" dirty="0" smtClean="0">
                <a:solidFill>
                  <a:prstClr val="white"/>
                </a:solidFill>
                <a:latin typeface="Century Gothic" panose="020B0502020202020204" pitchFamily="34" charset="0"/>
                <a:cs typeface="Arial" panose="020B0604020202020204" pitchFamily="34" charset="0"/>
              </a:rPr>
              <a:t>been asked to </a:t>
            </a:r>
            <a:r>
              <a:rPr lang="en-NZ" sz="2200" dirty="0">
                <a:solidFill>
                  <a:prstClr val="white"/>
                </a:solidFill>
                <a:latin typeface="Century Gothic" panose="020B0502020202020204" pitchFamily="34" charset="0"/>
                <a:cs typeface="Arial" panose="020B0604020202020204" pitchFamily="34" charset="0"/>
              </a:rPr>
              <a:t>develop a</a:t>
            </a:r>
            <a:r>
              <a:rPr lang="en-NZ" sz="2200" dirty="0" smtClean="0">
                <a:solidFill>
                  <a:prstClr val="white"/>
                </a:solidFill>
                <a:latin typeface="Century Gothic" panose="020B0502020202020204" pitchFamily="34" charset="0"/>
                <a:cs typeface="Arial" panose="020B0604020202020204" pitchFamily="34" charset="0"/>
              </a:rPr>
              <a:t> policy, to </a:t>
            </a:r>
            <a:r>
              <a:rPr lang="en-NZ" sz="2200" dirty="0">
                <a:solidFill>
                  <a:prstClr val="white"/>
                </a:solidFill>
                <a:latin typeface="Century Gothic" panose="020B0502020202020204" pitchFamily="34" charset="0"/>
                <a:cs typeface="Arial" panose="020B0604020202020204" pitchFamily="34" charset="0"/>
              </a:rPr>
              <a:t>guide the social sector in relation to individuals personal </a:t>
            </a:r>
            <a:r>
              <a:rPr lang="en-NZ" sz="2200" dirty="0" smtClean="0">
                <a:solidFill>
                  <a:prstClr val="white"/>
                </a:solidFill>
                <a:latin typeface="Century Gothic" panose="020B0502020202020204" pitchFamily="34" charset="0"/>
                <a:cs typeface="Arial" panose="020B0604020202020204" pitchFamily="34" charset="0"/>
              </a:rPr>
              <a:t>information.</a:t>
            </a:r>
          </a:p>
          <a:p>
            <a:pPr marL="342900" lvl="0" indent="-342900" fontAlgn="auto">
              <a:spcBef>
                <a:spcPts val="600"/>
              </a:spcBef>
              <a:spcAft>
                <a:spcPts val="600"/>
              </a:spcAft>
              <a:buFont typeface="Arial" panose="020B0604020202020204" pitchFamily="34" charset="0"/>
              <a:buChar char="•"/>
            </a:pPr>
            <a:r>
              <a:rPr lang="en-NZ" sz="2200" dirty="0" smtClean="0">
                <a:solidFill>
                  <a:schemeClr val="bg1"/>
                </a:solidFill>
                <a:latin typeface="Century Gothic" panose="020B0502020202020204" pitchFamily="34" charset="0"/>
                <a:cs typeface="Arial" panose="020B0604020202020204" pitchFamily="34" charset="0"/>
              </a:rPr>
              <a:t>In </a:t>
            </a:r>
            <a:r>
              <a:rPr lang="en-NZ" sz="2200" dirty="0">
                <a:solidFill>
                  <a:schemeClr val="bg1"/>
                </a:solidFill>
                <a:latin typeface="Century Gothic" panose="020B0502020202020204" pitchFamily="34" charset="0"/>
                <a:cs typeface="Arial" panose="020B0604020202020204" pitchFamily="34" charset="0"/>
              </a:rPr>
              <a:t>practical terms, the </a:t>
            </a:r>
            <a:r>
              <a:rPr lang="en-NZ" sz="2200" dirty="0" smtClean="0">
                <a:solidFill>
                  <a:schemeClr val="bg1"/>
                </a:solidFill>
                <a:latin typeface="Century Gothic" panose="020B0502020202020204" pitchFamily="34" charset="0"/>
                <a:cs typeface="Arial" panose="020B0604020202020204" pitchFamily="34" charset="0"/>
              </a:rPr>
              <a:t>policy </a:t>
            </a:r>
            <a:r>
              <a:rPr lang="en-NZ" sz="2200" dirty="0">
                <a:solidFill>
                  <a:schemeClr val="bg1"/>
                </a:solidFill>
                <a:latin typeface="Century Gothic" panose="020B0502020202020204" pitchFamily="34" charset="0"/>
                <a:cs typeface="Arial" panose="020B0604020202020204" pitchFamily="34" charset="0"/>
              </a:rPr>
              <a:t>is a collection of guidance for social sector organisations on what to </a:t>
            </a:r>
            <a:r>
              <a:rPr lang="en-NZ" sz="2200" dirty="0" smtClean="0">
                <a:solidFill>
                  <a:schemeClr val="bg1"/>
                </a:solidFill>
                <a:latin typeface="Century Gothic" panose="020B0502020202020204" pitchFamily="34" charset="0"/>
                <a:cs typeface="Arial" panose="020B0604020202020204" pitchFamily="34" charset="0"/>
              </a:rPr>
              <a:t>consider when </a:t>
            </a:r>
            <a:r>
              <a:rPr lang="en-NZ" sz="2200" dirty="0">
                <a:solidFill>
                  <a:schemeClr val="bg1"/>
                </a:solidFill>
                <a:latin typeface="Century Gothic" panose="020B0502020202020204" pitchFamily="34" charset="0"/>
                <a:cs typeface="Arial" panose="020B0604020202020204" pitchFamily="34" charset="0"/>
              </a:rPr>
              <a:t>collecting, storing, sharing and </a:t>
            </a:r>
            <a:r>
              <a:rPr lang="en-NZ" sz="2200" dirty="0" smtClean="0">
                <a:solidFill>
                  <a:schemeClr val="bg1"/>
                </a:solidFill>
                <a:latin typeface="Century Gothic" panose="020B0502020202020204" pitchFamily="34" charset="0"/>
                <a:cs typeface="Arial" panose="020B0604020202020204" pitchFamily="34" charset="0"/>
              </a:rPr>
              <a:t>using </a:t>
            </a:r>
            <a:r>
              <a:rPr lang="en-NZ" sz="2200" dirty="0">
                <a:solidFill>
                  <a:schemeClr val="bg1"/>
                </a:solidFill>
                <a:latin typeface="Century Gothic" panose="020B0502020202020204" pitchFamily="34" charset="0"/>
                <a:cs typeface="Arial" panose="020B0604020202020204" pitchFamily="34" charset="0"/>
              </a:rPr>
              <a:t>personal </a:t>
            </a:r>
            <a:r>
              <a:rPr lang="en-NZ" sz="2200" dirty="0" smtClean="0">
                <a:solidFill>
                  <a:schemeClr val="bg1"/>
                </a:solidFill>
                <a:latin typeface="Century Gothic" panose="020B0502020202020204" pitchFamily="34" charset="0"/>
                <a:cs typeface="Arial" panose="020B0604020202020204" pitchFamily="34" charset="0"/>
              </a:rPr>
              <a:t>information.</a:t>
            </a:r>
          </a:p>
          <a:p>
            <a:pPr marL="342900" indent="-342900">
              <a:spcBef>
                <a:spcPts val="600"/>
              </a:spcBef>
              <a:spcAft>
                <a:spcPts val="600"/>
              </a:spcAft>
              <a:buFont typeface="Arial" panose="020B0604020202020204" pitchFamily="34" charset="0"/>
              <a:buChar char="•"/>
            </a:pPr>
            <a:r>
              <a:rPr lang="en-NZ" sz="2200" dirty="0">
                <a:solidFill>
                  <a:prstClr val="white"/>
                </a:solidFill>
                <a:latin typeface="Century Gothic" panose="020B0502020202020204" pitchFamily="34" charset="0"/>
                <a:cs typeface="Arial" panose="020B0604020202020204" pitchFamily="34" charset="0"/>
              </a:rPr>
              <a:t>The scope of the policy spans the breadth of the social sector including justice, health, education, welfare, children/child safety, and research functions.</a:t>
            </a:r>
          </a:p>
          <a:p>
            <a:pPr marL="342900" indent="-342900">
              <a:spcBef>
                <a:spcPts val="600"/>
              </a:spcBef>
              <a:spcAft>
                <a:spcPts val="600"/>
              </a:spcAft>
              <a:buFont typeface="Arial" panose="020B0604020202020204" pitchFamily="34" charset="0"/>
              <a:buChar char="•"/>
            </a:pPr>
            <a:r>
              <a:rPr lang="en-NZ" sz="2200" dirty="0">
                <a:solidFill>
                  <a:prstClr val="white"/>
                </a:solidFill>
                <a:latin typeface="Century Gothic" panose="020B0502020202020204" pitchFamily="34" charset="0"/>
                <a:cs typeface="Arial" panose="020B0604020202020204" pitchFamily="34" charset="0"/>
              </a:rPr>
              <a:t>It will provide flexibility for all social sector organisations to ensure their unique or specialised delivery models function consistently and effectively with the </a:t>
            </a:r>
            <a:r>
              <a:rPr lang="en-NZ" sz="2200" dirty="0">
                <a:solidFill>
                  <a:schemeClr val="bg1"/>
                </a:solidFill>
                <a:latin typeface="Century Gothic" panose="020B0502020202020204" pitchFamily="34" charset="0"/>
              </a:rPr>
              <a:t>policy. </a:t>
            </a:r>
          </a:p>
          <a:p>
            <a:pPr marL="342900" lvl="0" indent="-342900" fontAlgn="auto">
              <a:spcBef>
                <a:spcPts val="600"/>
              </a:spcBef>
              <a:spcAft>
                <a:spcPts val="600"/>
              </a:spcAft>
              <a:buFont typeface="Arial" panose="020B0604020202020204" pitchFamily="34" charset="0"/>
              <a:buChar char="•"/>
            </a:pPr>
            <a:endParaRPr lang="en-NZ" sz="2800" dirty="0">
              <a:solidFill>
                <a:schemeClr val="bg1"/>
              </a:solidFill>
              <a:latin typeface="Century Gothic" panose="020B0502020202020204" pitchFamily="34" charset="0"/>
              <a:cs typeface="Arial" panose="020B0604020202020204" pitchFamily="34" charset="0"/>
            </a:endParaRPr>
          </a:p>
        </p:txBody>
      </p:sp>
      <p:sp>
        <p:nvSpPr>
          <p:cNvPr id="12" name="Title 1"/>
          <p:cNvSpPr txBox="1">
            <a:spLocks/>
          </p:cNvSpPr>
          <p:nvPr/>
        </p:nvSpPr>
        <p:spPr>
          <a:xfrm>
            <a:off x="393700" y="-244084"/>
            <a:ext cx="11782299" cy="15095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10000"/>
              </a:lnSpc>
            </a:pPr>
            <a:r>
              <a:rPr lang="en-NZ" sz="4000" b="1" dirty="0" smtClean="0">
                <a:solidFill>
                  <a:schemeClr val="bg1"/>
                </a:solidFill>
                <a:latin typeface="Century Gothic" panose="020B0502020202020204" pitchFamily="34" charset="0"/>
                <a:cs typeface="Arial" panose="020B0604020202020204" pitchFamily="34" charset="0"/>
              </a:rPr>
              <a:t>The Data Protection and Use Policy</a:t>
            </a:r>
            <a:endParaRPr lang="en-NZ" sz="4000" b="1" dirty="0">
              <a:solidFill>
                <a:schemeClr val="bg1"/>
              </a:solidFill>
              <a:latin typeface="Century Gothic" panose="020B0502020202020204" pitchFamily="34" charset="0"/>
              <a:cs typeface="Arial" panose="020B0604020202020204" pitchFamily="34" charset="0"/>
            </a:endParaRPr>
          </a:p>
        </p:txBody>
      </p:sp>
    </p:spTree>
    <p:extLst>
      <p:ext uri="{BB962C8B-B14F-4D97-AF65-F5344CB8AC3E}">
        <p14:creationId xmlns:p14="http://schemas.microsoft.com/office/powerpoint/2010/main" val="7166545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7825"/>
        </a:solidFill>
        <a:effectLst/>
      </p:bgPr>
    </p:bg>
    <p:spTree>
      <p:nvGrpSpPr>
        <p:cNvPr id="1" name=""/>
        <p:cNvGrpSpPr/>
        <p:nvPr/>
      </p:nvGrpSpPr>
      <p:grpSpPr>
        <a:xfrm>
          <a:off x="0" y="0"/>
          <a:ext cx="0" cy="0"/>
          <a:chOff x="0" y="0"/>
          <a:chExt cx="0" cy="0"/>
        </a:xfrm>
      </p:grpSpPr>
      <p:sp>
        <p:nvSpPr>
          <p:cNvPr id="5" name="Rectangle 4"/>
          <p:cNvSpPr/>
          <p:nvPr/>
        </p:nvSpPr>
        <p:spPr>
          <a:xfrm>
            <a:off x="829406" y="1355726"/>
            <a:ext cx="10669753" cy="4093428"/>
          </a:xfrm>
          <a:prstGeom prst="rect">
            <a:avLst/>
          </a:prstGeom>
        </p:spPr>
        <p:txBody>
          <a:bodyPr wrap="square">
            <a:spAutoFit/>
          </a:bodyPr>
          <a:lstStyle/>
          <a:p>
            <a:pPr marL="342900" indent="-342900">
              <a:spcBef>
                <a:spcPts val="600"/>
              </a:spcBef>
              <a:spcAft>
                <a:spcPts val="600"/>
              </a:spcAft>
              <a:buFont typeface="Arial" panose="020B0604020202020204" pitchFamily="34" charset="0"/>
              <a:buChar char="•"/>
            </a:pPr>
            <a:r>
              <a:rPr lang="en-NZ" sz="2200" dirty="0">
                <a:solidFill>
                  <a:prstClr val="white"/>
                </a:solidFill>
                <a:latin typeface="Century Gothic" panose="020B0502020202020204" pitchFamily="34" charset="0"/>
                <a:cs typeface="Arial" panose="020B0604020202020204" pitchFamily="34" charset="0"/>
              </a:rPr>
              <a:t>Government wants to develop a clear understanding of </a:t>
            </a:r>
            <a:r>
              <a:rPr lang="en-NZ" sz="2200" dirty="0" smtClean="0">
                <a:solidFill>
                  <a:prstClr val="white"/>
                </a:solidFill>
                <a:latin typeface="Century Gothic" panose="020B0502020202020204" pitchFamily="34" charset="0"/>
                <a:cs typeface="Arial" panose="020B0604020202020204" pitchFamily="34" charset="0"/>
              </a:rPr>
              <a:t>what investing for social wellbeing means </a:t>
            </a:r>
            <a:r>
              <a:rPr lang="en-NZ" sz="2200" dirty="0">
                <a:solidFill>
                  <a:prstClr val="white"/>
                </a:solidFill>
                <a:latin typeface="Century Gothic" panose="020B0502020202020204" pitchFamily="34" charset="0"/>
                <a:cs typeface="Arial" panose="020B0604020202020204" pitchFamily="34" charset="0"/>
              </a:rPr>
              <a:t>that the social system agrees with and will </a:t>
            </a:r>
            <a:r>
              <a:rPr lang="en-NZ" sz="2200" dirty="0" smtClean="0">
                <a:solidFill>
                  <a:prstClr val="white"/>
                </a:solidFill>
                <a:latin typeface="Century Gothic" panose="020B0502020202020204" pitchFamily="34" charset="0"/>
                <a:cs typeface="Arial" panose="020B0604020202020204" pitchFamily="34" charset="0"/>
              </a:rPr>
              <a:t>support.</a:t>
            </a:r>
            <a:endParaRPr lang="en-NZ" sz="2200" dirty="0">
              <a:solidFill>
                <a:prstClr val="white"/>
              </a:solidFill>
              <a:latin typeface="Century Gothic" panose="020B0502020202020204" pitchFamily="34" charset="0"/>
              <a:cs typeface="Arial" panose="020B0604020202020204" pitchFamily="34" charset="0"/>
            </a:endParaRPr>
          </a:p>
          <a:p>
            <a:pPr marL="342900" indent="-342900">
              <a:spcBef>
                <a:spcPts val="600"/>
              </a:spcBef>
              <a:spcAft>
                <a:spcPts val="600"/>
              </a:spcAft>
              <a:buFont typeface="Arial" panose="020B0604020202020204" pitchFamily="34" charset="0"/>
              <a:buChar char="•"/>
            </a:pPr>
            <a:r>
              <a:rPr lang="en-GB" sz="2200" dirty="0">
                <a:solidFill>
                  <a:prstClr val="white"/>
                </a:solidFill>
                <a:latin typeface="Century Gothic" panose="020B0502020202020204" pitchFamily="34" charset="0"/>
                <a:cs typeface="Arial" panose="020B0604020202020204" pitchFamily="34" charset="0"/>
              </a:rPr>
              <a:t>The SIA have been tasked with engaging social sector stakeholders to get their input, as we support the social system provide services for the public.</a:t>
            </a:r>
            <a:endParaRPr lang="en-NZ" sz="2200" dirty="0">
              <a:solidFill>
                <a:prstClr val="white"/>
              </a:solidFill>
              <a:latin typeface="Century Gothic" panose="020B0502020202020204" pitchFamily="34" charset="0"/>
              <a:cs typeface="Arial" panose="020B0604020202020204" pitchFamily="34" charset="0"/>
            </a:endParaRPr>
          </a:p>
          <a:p>
            <a:pPr marL="342900" indent="-342900">
              <a:spcBef>
                <a:spcPts val="600"/>
              </a:spcBef>
              <a:spcAft>
                <a:spcPts val="600"/>
              </a:spcAft>
              <a:buFont typeface="Arial" panose="020B0604020202020204" pitchFamily="34" charset="0"/>
              <a:buChar char="•"/>
            </a:pPr>
            <a:r>
              <a:rPr lang="en-NZ" sz="2200" dirty="0">
                <a:solidFill>
                  <a:prstClr val="white"/>
                </a:solidFill>
                <a:latin typeface="Century Gothic" panose="020B0502020202020204" pitchFamily="34" charset="0"/>
                <a:cs typeface="Arial" panose="020B0604020202020204" pitchFamily="34" charset="0"/>
              </a:rPr>
              <a:t>We currently talk about </a:t>
            </a:r>
            <a:r>
              <a:rPr lang="en-NZ" sz="2200" dirty="0" smtClean="0">
                <a:solidFill>
                  <a:prstClr val="white"/>
                </a:solidFill>
                <a:latin typeface="Century Gothic" panose="020B0502020202020204" pitchFamily="34" charset="0"/>
                <a:cs typeface="Arial" panose="020B0604020202020204" pitchFamily="34" charset="0"/>
              </a:rPr>
              <a:t>investing for social wellbeing </a:t>
            </a:r>
            <a:r>
              <a:rPr lang="en-NZ" sz="2200" dirty="0">
                <a:solidFill>
                  <a:prstClr val="white"/>
                </a:solidFill>
                <a:latin typeface="Century Gothic" panose="020B0502020202020204" pitchFamily="34" charset="0"/>
                <a:cs typeface="Arial" panose="020B0604020202020204" pitchFamily="34" charset="0"/>
              </a:rPr>
              <a:t>as being about:</a:t>
            </a:r>
          </a:p>
          <a:p>
            <a:pPr marL="914400" lvl="3">
              <a:spcBef>
                <a:spcPts val="600"/>
              </a:spcBef>
              <a:spcAft>
                <a:spcPts val="600"/>
              </a:spcAft>
            </a:pPr>
            <a:r>
              <a:rPr lang="en-NZ" sz="2200" i="1" dirty="0" smtClean="0">
                <a:solidFill>
                  <a:prstClr val="white"/>
                </a:solidFill>
                <a:latin typeface="Century Gothic" panose="020B0502020202020204" pitchFamily="34" charset="0"/>
                <a:cs typeface="Arial" panose="020B0604020202020204" pitchFamily="34" charset="0"/>
              </a:rPr>
              <a:t>investing </a:t>
            </a:r>
            <a:r>
              <a:rPr lang="en-NZ" sz="2200" i="1" dirty="0">
                <a:solidFill>
                  <a:prstClr val="white"/>
                </a:solidFill>
                <a:latin typeface="Century Gothic" panose="020B0502020202020204" pitchFamily="34" charset="0"/>
                <a:cs typeface="Arial" panose="020B0604020202020204" pitchFamily="34" charset="0"/>
              </a:rPr>
              <a:t>in people for the betterment of all and working with them, their families and communities in partnership with government and NGOs, to support them to realise their full potential and improve their wellbeing.</a:t>
            </a:r>
          </a:p>
          <a:p>
            <a:pPr marL="342900" indent="-342900">
              <a:spcBef>
                <a:spcPts val="600"/>
              </a:spcBef>
              <a:spcAft>
                <a:spcPts val="600"/>
              </a:spcAft>
              <a:buFont typeface="Arial" panose="020B0604020202020204" pitchFamily="34" charset="0"/>
              <a:buChar char="•"/>
            </a:pPr>
            <a:r>
              <a:rPr lang="en-NZ" sz="2200" dirty="0">
                <a:solidFill>
                  <a:prstClr val="white"/>
                </a:solidFill>
                <a:latin typeface="Century Gothic" panose="020B0502020202020204" pitchFamily="34" charset="0"/>
                <a:cs typeface="Arial" panose="020B0604020202020204" pitchFamily="34" charset="0"/>
              </a:rPr>
              <a:t>We will be incorporating this </a:t>
            </a:r>
            <a:r>
              <a:rPr lang="en-NZ" sz="2200" dirty="0" smtClean="0">
                <a:solidFill>
                  <a:prstClr val="white"/>
                </a:solidFill>
                <a:latin typeface="Century Gothic" panose="020B0502020202020204" pitchFamily="34" charset="0"/>
                <a:cs typeface="Arial" panose="020B0604020202020204" pitchFamily="34" charset="0"/>
              </a:rPr>
              <a:t>discussion </a:t>
            </a:r>
            <a:r>
              <a:rPr lang="en-NZ" sz="2200" dirty="0">
                <a:solidFill>
                  <a:prstClr val="white"/>
                </a:solidFill>
                <a:latin typeface="Century Gothic" panose="020B0502020202020204" pitchFamily="34" charset="0"/>
                <a:cs typeface="Arial" panose="020B0604020202020204" pitchFamily="34" charset="0"/>
              </a:rPr>
              <a:t>into our engagement on the policy.</a:t>
            </a:r>
          </a:p>
        </p:txBody>
      </p:sp>
      <p:sp>
        <p:nvSpPr>
          <p:cNvPr id="7" name="Title 1"/>
          <p:cNvSpPr txBox="1">
            <a:spLocks/>
          </p:cNvSpPr>
          <p:nvPr/>
        </p:nvSpPr>
        <p:spPr>
          <a:xfrm>
            <a:off x="829406" y="-244084"/>
            <a:ext cx="11023653" cy="15095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10000"/>
              </a:lnSpc>
            </a:pPr>
            <a:r>
              <a:rPr lang="en-NZ" sz="4000" b="1" dirty="0" smtClean="0">
                <a:solidFill>
                  <a:schemeClr val="bg1"/>
                </a:solidFill>
                <a:latin typeface="Century Gothic" panose="020B0502020202020204" pitchFamily="34" charset="0"/>
                <a:cs typeface="Arial" panose="020B0604020202020204" pitchFamily="34" charset="0"/>
              </a:rPr>
              <a:t>The investing for social wellbeing approach </a:t>
            </a:r>
          </a:p>
        </p:txBody>
      </p:sp>
    </p:spTree>
    <p:extLst>
      <p:ext uri="{BB962C8B-B14F-4D97-AF65-F5344CB8AC3E}">
        <p14:creationId xmlns:p14="http://schemas.microsoft.com/office/powerpoint/2010/main" val="25540562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15259"/>
        </a:solidFill>
        <a:effectLst/>
      </p:bgPr>
    </p:bg>
    <p:spTree>
      <p:nvGrpSpPr>
        <p:cNvPr id="1" name=""/>
        <p:cNvGrpSpPr/>
        <p:nvPr/>
      </p:nvGrpSpPr>
      <p:grpSpPr>
        <a:xfrm>
          <a:off x="0" y="0"/>
          <a:ext cx="0" cy="0"/>
          <a:chOff x="0" y="0"/>
          <a:chExt cx="0" cy="0"/>
        </a:xfrm>
      </p:grpSpPr>
      <p:sp>
        <p:nvSpPr>
          <p:cNvPr id="40" name="TextBox 39"/>
          <p:cNvSpPr txBox="1"/>
          <p:nvPr/>
        </p:nvSpPr>
        <p:spPr>
          <a:xfrm>
            <a:off x="6177490" y="5034583"/>
            <a:ext cx="3976007" cy="956159"/>
          </a:xfrm>
          <a:prstGeom prst="rect">
            <a:avLst/>
          </a:prstGeom>
          <a:noFill/>
        </p:spPr>
        <p:txBody>
          <a:bodyPr wrap="square" rtlCol="0">
            <a:spAutoFit/>
          </a:bodyPr>
          <a:lstStyle/>
          <a:p>
            <a:pPr algn="ctr">
              <a:lnSpc>
                <a:spcPct val="150000"/>
              </a:lnSpc>
            </a:pPr>
            <a:r>
              <a:rPr lang="en-NZ" sz="2000" b="1" dirty="0">
                <a:solidFill>
                  <a:schemeClr val="bg1"/>
                </a:solidFill>
                <a:latin typeface="Century Gothic" panose="020B0502020202020204" pitchFamily="34" charset="0"/>
              </a:rPr>
              <a:t>OPT IN/OPT OUT </a:t>
            </a:r>
            <a:r>
              <a:rPr lang="en-NZ" sz="2000" b="1" dirty="0" smtClean="0">
                <a:solidFill>
                  <a:schemeClr val="bg1"/>
                </a:solidFill>
                <a:latin typeface="Century Gothic" panose="020B0502020202020204" pitchFamily="34" charset="0"/>
              </a:rPr>
              <a:t>&amp;</a:t>
            </a:r>
          </a:p>
          <a:p>
            <a:pPr algn="ctr">
              <a:lnSpc>
                <a:spcPct val="150000"/>
              </a:lnSpc>
            </a:pPr>
            <a:r>
              <a:rPr lang="en-NZ" sz="2000" b="1" dirty="0" smtClean="0">
                <a:solidFill>
                  <a:schemeClr val="bg1"/>
                </a:solidFill>
                <a:latin typeface="Century Gothic" panose="020B0502020202020204" pitchFamily="34" charset="0"/>
              </a:rPr>
              <a:t>CONSENT</a:t>
            </a:r>
            <a:endParaRPr lang="en-NZ" sz="2000" b="1" dirty="0">
              <a:solidFill>
                <a:schemeClr val="bg1"/>
              </a:solidFill>
              <a:latin typeface="Century Gothic" panose="020B0502020202020204" pitchFamily="34" charset="0"/>
            </a:endParaRPr>
          </a:p>
        </p:txBody>
      </p:sp>
      <p:sp>
        <p:nvSpPr>
          <p:cNvPr id="5" name="Rectangle 4"/>
          <p:cNvSpPr/>
          <p:nvPr/>
        </p:nvSpPr>
        <p:spPr>
          <a:xfrm>
            <a:off x="295275" y="3074342"/>
            <a:ext cx="2930610" cy="553998"/>
          </a:xfrm>
          <a:prstGeom prst="rect">
            <a:avLst/>
          </a:prstGeom>
        </p:spPr>
        <p:txBody>
          <a:bodyPr wrap="none">
            <a:spAutoFit/>
          </a:bodyPr>
          <a:lstStyle/>
          <a:p>
            <a:pPr algn="ctr">
              <a:lnSpc>
                <a:spcPct val="150000"/>
              </a:lnSpc>
            </a:pPr>
            <a:r>
              <a:rPr lang="en-NZ" sz="2000" b="1" dirty="0">
                <a:solidFill>
                  <a:schemeClr val="bg1"/>
                </a:solidFill>
                <a:latin typeface="Century Gothic" panose="020B0502020202020204" pitchFamily="34" charset="0"/>
              </a:rPr>
              <a:t>ONLY WHAT </a:t>
            </a:r>
            <a:r>
              <a:rPr lang="en-NZ" sz="2000" b="1" dirty="0" smtClean="0">
                <a:solidFill>
                  <a:schemeClr val="bg1"/>
                </a:solidFill>
                <a:latin typeface="Century Gothic" panose="020B0502020202020204" pitchFamily="34" charset="0"/>
              </a:rPr>
              <a:t>IS NEEDED</a:t>
            </a:r>
            <a:endParaRPr lang="en-NZ" sz="2000" b="1" dirty="0">
              <a:solidFill>
                <a:schemeClr val="bg1"/>
              </a:solidFill>
              <a:latin typeface="Century Gothic" panose="020B0502020202020204" pitchFamily="34" charset="0"/>
            </a:endParaRPr>
          </a:p>
        </p:txBody>
      </p:sp>
      <p:sp>
        <p:nvSpPr>
          <p:cNvPr id="6" name="Rectangle 5"/>
          <p:cNvSpPr/>
          <p:nvPr/>
        </p:nvSpPr>
        <p:spPr>
          <a:xfrm>
            <a:off x="2714479" y="5028309"/>
            <a:ext cx="2459328" cy="956159"/>
          </a:xfrm>
          <a:prstGeom prst="rect">
            <a:avLst/>
          </a:prstGeom>
        </p:spPr>
        <p:txBody>
          <a:bodyPr wrap="none">
            <a:spAutoFit/>
          </a:bodyPr>
          <a:lstStyle/>
          <a:p>
            <a:pPr algn="ctr">
              <a:lnSpc>
                <a:spcPct val="150000"/>
              </a:lnSpc>
            </a:pPr>
            <a:r>
              <a:rPr lang="en-NZ" sz="2000" b="1" dirty="0" smtClean="0">
                <a:solidFill>
                  <a:schemeClr val="bg1"/>
                </a:solidFill>
                <a:latin typeface="Century Gothic" panose="020B0502020202020204" pitchFamily="34" charset="0"/>
              </a:rPr>
              <a:t>TRANSPARENCY &amp; </a:t>
            </a:r>
          </a:p>
          <a:p>
            <a:pPr algn="ctr">
              <a:lnSpc>
                <a:spcPct val="150000"/>
              </a:lnSpc>
            </a:pPr>
            <a:r>
              <a:rPr lang="en-NZ" sz="2000" b="1" dirty="0" smtClean="0">
                <a:solidFill>
                  <a:schemeClr val="bg1"/>
                </a:solidFill>
                <a:latin typeface="Century Gothic" panose="020B0502020202020204" pitchFamily="34" charset="0"/>
              </a:rPr>
              <a:t>COMMUNICATION</a:t>
            </a:r>
            <a:endParaRPr lang="en-NZ" sz="2000" b="1" dirty="0">
              <a:solidFill>
                <a:schemeClr val="bg1"/>
              </a:solidFill>
              <a:latin typeface="Century Gothic" panose="020B0502020202020204" pitchFamily="34" charset="0"/>
            </a:endParaRPr>
          </a:p>
        </p:txBody>
      </p:sp>
      <p:sp>
        <p:nvSpPr>
          <p:cNvPr id="32" name="Rectangle 31"/>
          <p:cNvSpPr/>
          <p:nvPr/>
        </p:nvSpPr>
        <p:spPr>
          <a:xfrm>
            <a:off x="4840422" y="3078991"/>
            <a:ext cx="2156361" cy="553998"/>
          </a:xfrm>
          <a:prstGeom prst="rect">
            <a:avLst/>
          </a:prstGeom>
        </p:spPr>
        <p:txBody>
          <a:bodyPr wrap="none">
            <a:spAutoFit/>
          </a:bodyPr>
          <a:lstStyle/>
          <a:p>
            <a:pPr algn="ctr">
              <a:lnSpc>
                <a:spcPct val="150000"/>
              </a:lnSpc>
            </a:pPr>
            <a:r>
              <a:rPr lang="en-NZ" sz="2000" b="1" dirty="0" smtClean="0">
                <a:solidFill>
                  <a:schemeClr val="bg1"/>
                </a:solidFill>
                <a:latin typeface="Century Gothic" panose="020B0502020202020204" pitchFamily="34" charset="0"/>
              </a:rPr>
              <a:t>SHARING VALUE</a:t>
            </a:r>
            <a:endParaRPr lang="en-NZ" sz="2000" b="1" dirty="0">
              <a:solidFill>
                <a:schemeClr val="bg1"/>
              </a:solidFill>
              <a:latin typeface="Century Gothic" panose="020B0502020202020204" pitchFamily="34" charset="0"/>
            </a:endParaRPr>
          </a:p>
        </p:txBody>
      </p:sp>
      <p:sp>
        <p:nvSpPr>
          <p:cNvPr id="37" name="Title 1"/>
          <p:cNvSpPr txBox="1">
            <a:spLocks/>
          </p:cNvSpPr>
          <p:nvPr/>
        </p:nvSpPr>
        <p:spPr>
          <a:xfrm>
            <a:off x="829406" y="-244084"/>
            <a:ext cx="11346593" cy="15095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10000"/>
              </a:lnSpc>
            </a:pPr>
            <a:r>
              <a:rPr lang="en-NZ" sz="4000" b="1" dirty="0" smtClean="0">
                <a:solidFill>
                  <a:schemeClr val="bg1"/>
                </a:solidFill>
                <a:latin typeface="Century Gothic" panose="020B0502020202020204" pitchFamily="34" charset="0"/>
                <a:cs typeface="Arial" panose="020B0604020202020204" pitchFamily="34" charset="0"/>
              </a:rPr>
              <a:t>Engagement </a:t>
            </a:r>
            <a:r>
              <a:rPr lang="en-NZ" sz="4000" b="1" dirty="0">
                <a:solidFill>
                  <a:schemeClr val="bg1"/>
                </a:solidFill>
                <a:latin typeface="Century Gothic" panose="020B0502020202020204" pitchFamily="34" charset="0"/>
                <a:cs typeface="Arial" panose="020B0604020202020204" pitchFamily="34" charset="0"/>
              </a:rPr>
              <a:t>t</a:t>
            </a:r>
            <a:r>
              <a:rPr lang="en-NZ" sz="4000" b="1" dirty="0" smtClean="0">
                <a:solidFill>
                  <a:schemeClr val="bg1"/>
                </a:solidFill>
                <a:latin typeface="Century Gothic" panose="020B0502020202020204" pitchFamily="34" charset="0"/>
                <a:cs typeface="Arial" panose="020B0604020202020204" pitchFamily="34" charset="0"/>
              </a:rPr>
              <a:t>opics - policy</a:t>
            </a:r>
          </a:p>
        </p:txBody>
      </p:sp>
      <p:sp>
        <p:nvSpPr>
          <p:cNvPr id="39" name="TextBox 38"/>
          <p:cNvSpPr txBox="1"/>
          <p:nvPr/>
        </p:nvSpPr>
        <p:spPr>
          <a:xfrm>
            <a:off x="8151710" y="3074342"/>
            <a:ext cx="3843109" cy="503792"/>
          </a:xfrm>
          <a:prstGeom prst="rect">
            <a:avLst/>
          </a:prstGeom>
          <a:noFill/>
        </p:spPr>
        <p:txBody>
          <a:bodyPr wrap="square" rtlCol="0">
            <a:spAutoFit/>
          </a:bodyPr>
          <a:lstStyle/>
          <a:p>
            <a:pPr algn="ctr">
              <a:lnSpc>
                <a:spcPct val="150000"/>
              </a:lnSpc>
            </a:pPr>
            <a:r>
              <a:rPr lang="en-NZ" sz="2000" b="1" dirty="0" smtClean="0">
                <a:solidFill>
                  <a:schemeClr val="bg1"/>
                </a:solidFill>
                <a:latin typeface="Century Gothic" panose="020B0502020202020204" pitchFamily="34" charset="0"/>
              </a:rPr>
              <a:t>SAFETY &amp; CAPACITY</a:t>
            </a:r>
            <a:endParaRPr lang="en-NZ" sz="1100" b="1" dirty="0" smtClean="0">
              <a:solidFill>
                <a:schemeClr val="bg1"/>
              </a:solidFill>
            </a:endParaRPr>
          </a:p>
        </p:txBody>
      </p:sp>
      <p:pic>
        <p:nvPicPr>
          <p:cNvPr id="1026" name="Picture 2" descr="C:\Users\nmccl003\Objective\objective.ssi.govt.nz-8000-nmccl003\Objects\DPUP_only what is needed.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275" y="816480"/>
            <a:ext cx="2752725" cy="2777524"/>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nmccl003\Objective\objective.ssi.govt.nz-8000-nmccl003\Objects\DPUP_opt in_opt out.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29231" y="2774596"/>
            <a:ext cx="2857670" cy="288341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nmccl003\Objective\objective.ssi.govt.nz-8000-nmccl003\Objects\DPUP_safety and capacity.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541106" y="754363"/>
            <a:ext cx="2814287" cy="2839641"/>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nmccl003\Objective\objective.ssi.govt.nz-8000-nmccl003\Objects\DPUP_sharing value.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346973" y="738928"/>
            <a:ext cx="2866480" cy="288941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nmccl003\Objective\objective.ssi.govt.nz-8000-nmccl003\Objects\DPUP_transparency and communication.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420140" y="2785397"/>
            <a:ext cx="2847186" cy="28699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84612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315259"/>
        </a:solidFill>
        <a:effectLst/>
      </p:bgPr>
    </p:bg>
    <p:spTree>
      <p:nvGrpSpPr>
        <p:cNvPr id="1" name=""/>
        <p:cNvGrpSpPr/>
        <p:nvPr/>
      </p:nvGrpSpPr>
      <p:grpSpPr>
        <a:xfrm>
          <a:off x="0" y="0"/>
          <a:ext cx="0" cy="0"/>
          <a:chOff x="0" y="0"/>
          <a:chExt cx="0" cy="0"/>
        </a:xfrm>
      </p:grpSpPr>
      <p:sp>
        <p:nvSpPr>
          <p:cNvPr id="37" name="Title 1"/>
          <p:cNvSpPr txBox="1">
            <a:spLocks/>
          </p:cNvSpPr>
          <p:nvPr/>
        </p:nvSpPr>
        <p:spPr>
          <a:xfrm>
            <a:off x="-292100" y="-637784"/>
            <a:ext cx="15189200" cy="15095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10000"/>
              </a:lnSpc>
            </a:pPr>
            <a:r>
              <a:rPr lang="en-NZ" sz="4000" b="1" dirty="0" smtClean="0">
                <a:solidFill>
                  <a:schemeClr val="bg1"/>
                </a:solidFill>
                <a:latin typeface="Century Gothic" panose="020B0502020202020204" pitchFamily="34" charset="0"/>
                <a:cs typeface="Arial" panose="020B0604020202020204" pitchFamily="34" charset="0"/>
              </a:rPr>
              <a:t>  </a:t>
            </a:r>
            <a:r>
              <a:rPr lang="en-NZ" sz="3600" b="1" dirty="0" smtClean="0">
                <a:solidFill>
                  <a:schemeClr val="bg1"/>
                </a:solidFill>
                <a:latin typeface="Century Gothic" panose="020B0502020202020204" pitchFamily="34" charset="0"/>
                <a:cs typeface="Arial" panose="020B0604020202020204" pitchFamily="34" charset="0"/>
              </a:rPr>
              <a:t>Engagement themes - investing for social wellbeing</a:t>
            </a:r>
            <a:endParaRPr lang="en-NZ" sz="4000" b="1" dirty="0" smtClean="0">
              <a:solidFill>
                <a:schemeClr val="bg1"/>
              </a:solidFill>
              <a:latin typeface="Century Gothic" panose="020B0502020202020204" pitchFamily="34" charset="0"/>
              <a:cs typeface="Arial" panose="020B0604020202020204" pitchFamily="34" charset="0"/>
            </a:endParaRPr>
          </a:p>
        </p:txBody>
      </p:sp>
      <p:sp>
        <p:nvSpPr>
          <p:cNvPr id="2" name="Rectangle 1"/>
          <p:cNvSpPr/>
          <p:nvPr/>
        </p:nvSpPr>
        <p:spPr>
          <a:xfrm>
            <a:off x="63500" y="740246"/>
            <a:ext cx="12128500" cy="5201424"/>
          </a:xfrm>
          <a:prstGeom prst="rect">
            <a:avLst/>
          </a:prstGeom>
        </p:spPr>
        <p:txBody>
          <a:bodyPr wrap="square">
            <a:spAutoFit/>
          </a:bodyPr>
          <a:lstStyle/>
          <a:p>
            <a:pPr lvl="0"/>
            <a:endParaRPr lang="en-NZ" sz="2200" b="1" dirty="0" smtClean="0">
              <a:solidFill>
                <a:schemeClr val="bg1"/>
              </a:solidFill>
              <a:latin typeface="Century Gothic" panose="020B0502020202020204" pitchFamily="34" charset="0"/>
            </a:endParaRPr>
          </a:p>
          <a:p>
            <a:pPr lvl="0"/>
            <a:r>
              <a:rPr lang="en-NZ" sz="2200" b="1" dirty="0" smtClean="0">
                <a:solidFill>
                  <a:schemeClr val="bg1"/>
                </a:solidFill>
                <a:latin typeface="Century Gothic" panose="020B0502020202020204" pitchFamily="34" charset="0"/>
              </a:rPr>
              <a:t>Putting people at the centre</a:t>
            </a:r>
            <a:r>
              <a:rPr lang="en-NZ" sz="2400" dirty="0">
                <a:solidFill>
                  <a:schemeClr val="bg1"/>
                </a:solidFill>
                <a:latin typeface="Century Gothic" panose="020B0502020202020204" pitchFamily="34" charset="0"/>
              </a:rPr>
              <a:t> </a:t>
            </a:r>
            <a:endParaRPr lang="en-NZ" sz="2400" dirty="0" smtClean="0">
              <a:solidFill>
                <a:schemeClr val="bg1"/>
              </a:solidFill>
              <a:latin typeface="Century Gothic" panose="020B0502020202020204" pitchFamily="34" charset="0"/>
            </a:endParaRPr>
          </a:p>
          <a:p>
            <a:pPr lvl="0"/>
            <a:r>
              <a:rPr lang="en-NZ" sz="1400" dirty="0" smtClean="0">
                <a:solidFill>
                  <a:schemeClr val="bg1"/>
                </a:solidFill>
                <a:latin typeface="Century Gothic" panose="020B0502020202020204" pitchFamily="34" charset="0"/>
              </a:rPr>
              <a:t>Needs </a:t>
            </a:r>
            <a:r>
              <a:rPr lang="en-NZ" sz="1400" dirty="0">
                <a:solidFill>
                  <a:schemeClr val="bg1"/>
                </a:solidFill>
                <a:latin typeface="Century Gothic" panose="020B0502020202020204" pitchFamily="34" charset="0"/>
              </a:rPr>
              <a:t>of people </a:t>
            </a:r>
            <a:r>
              <a:rPr lang="en-NZ" sz="1400" dirty="0" smtClean="0">
                <a:solidFill>
                  <a:schemeClr val="bg1"/>
                </a:solidFill>
                <a:latin typeface="Century Gothic" panose="020B0502020202020204" pitchFamily="34" charset="0"/>
              </a:rPr>
              <a:t>are at </a:t>
            </a:r>
            <a:r>
              <a:rPr lang="en-NZ" sz="1400" dirty="0">
                <a:solidFill>
                  <a:schemeClr val="bg1"/>
                </a:solidFill>
                <a:latin typeface="Century Gothic" panose="020B0502020202020204" pitchFamily="34" charset="0"/>
              </a:rPr>
              <a:t>the heart of the approach. It takes into account that people lead diverse lives with different needs, It is inclusive, and treats people with dignity and respect. </a:t>
            </a:r>
          </a:p>
          <a:p>
            <a:pPr lvl="0"/>
            <a:endParaRPr lang="en-NZ" b="1" dirty="0" smtClean="0">
              <a:solidFill>
                <a:schemeClr val="bg1"/>
              </a:solidFill>
              <a:latin typeface="Century Gothic" panose="020B0502020202020204" pitchFamily="34" charset="0"/>
            </a:endParaRPr>
          </a:p>
          <a:p>
            <a:pPr lvl="0"/>
            <a:r>
              <a:rPr lang="en-NZ" sz="2200" b="1" dirty="0" smtClean="0">
                <a:solidFill>
                  <a:schemeClr val="bg1"/>
                </a:solidFill>
                <a:latin typeface="Century Gothic" panose="020B0502020202020204" pitchFamily="34" charset="0"/>
              </a:rPr>
              <a:t>Makes </a:t>
            </a:r>
            <a:r>
              <a:rPr lang="en-NZ" sz="2200" b="1" dirty="0">
                <a:solidFill>
                  <a:schemeClr val="bg1"/>
                </a:solidFill>
                <a:latin typeface="Century Gothic" panose="020B0502020202020204" pitchFamily="34" charset="0"/>
              </a:rPr>
              <a:t>better use of a wide range of </a:t>
            </a:r>
            <a:r>
              <a:rPr lang="en-NZ" sz="2200" b="1" dirty="0" smtClean="0">
                <a:solidFill>
                  <a:schemeClr val="bg1"/>
                </a:solidFill>
                <a:latin typeface="Century Gothic" panose="020B0502020202020204" pitchFamily="34" charset="0"/>
              </a:rPr>
              <a:t>data</a:t>
            </a:r>
            <a:r>
              <a:rPr lang="en-NZ" dirty="0">
                <a:solidFill>
                  <a:schemeClr val="bg1"/>
                </a:solidFill>
                <a:latin typeface="Century Gothic" panose="020B0502020202020204" pitchFamily="34" charset="0"/>
              </a:rPr>
              <a:t> </a:t>
            </a:r>
            <a:endParaRPr lang="en-NZ" dirty="0" smtClean="0">
              <a:solidFill>
                <a:schemeClr val="bg1"/>
              </a:solidFill>
              <a:latin typeface="Century Gothic" panose="020B0502020202020204" pitchFamily="34" charset="0"/>
            </a:endParaRPr>
          </a:p>
          <a:p>
            <a:pPr lvl="0"/>
            <a:r>
              <a:rPr lang="en-NZ" sz="1400" dirty="0" smtClean="0">
                <a:solidFill>
                  <a:schemeClr val="bg1"/>
                </a:solidFill>
                <a:latin typeface="Century Gothic" panose="020B0502020202020204" pitchFamily="34" charset="0"/>
              </a:rPr>
              <a:t>This </a:t>
            </a:r>
            <a:r>
              <a:rPr lang="en-NZ" sz="1400" dirty="0">
                <a:solidFill>
                  <a:schemeClr val="bg1"/>
                </a:solidFill>
                <a:latin typeface="Century Gothic" panose="020B0502020202020204" pitchFamily="34" charset="0"/>
              </a:rPr>
              <a:t>approach takes into account that people are more than just numbers. While we still need to use data and evaluation results, we also need to listen to people’s experiences and frontline knowledge to understand what interventions work. We will also create new evidence through testing and trialling new ideas.</a:t>
            </a:r>
          </a:p>
          <a:p>
            <a:pPr lvl="0"/>
            <a:endParaRPr lang="en-NZ" b="1" dirty="0" smtClean="0">
              <a:solidFill>
                <a:schemeClr val="bg1"/>
              </a:solidFill>
              <a:latin typeface="Century Gothic" panose="020B0502020202020204" pitchFamily="34" charset="0"/>
            </a:endParaRPr>
          </a:p>
          <a:p>
            <a:pPr lvl="0"/>
            <a:r>
              <a:rPr lang="en-NZ" sz="2200" b="1" dirty="0" smtClean="0">
                <a:solidFill>
                  <a:schemeClr val="bg1"/>
                </a:solidFill>
                <a:latin typeface="Century Gothic" panose="020B0502020202020204" pitchFamily="34" charset="0"/>
              </a:rPr>
              <a:t>Engaging </a:t>
            </a:r>
            <a:r>
              <a:rPr lang="en-NZ" sz="2200" b="1" dirty="0">
                <a:solidFill>
                  <a:schemeClr val="bg1"/>
                </a:solidFill>
                <a:latin typeface="Century Gothic" panose="020B0502020202020204" pitchFamily="34" charset="0"/>
              </a:rPr>
              <a:t>and working in strong partnerships and building </a:t>
            </a:r>
            <a:r>
              <a:rPr lang="en-NZ" sz="2200" b="1" dirty="0" smtClean="0">
                <a:solidFill>
                  <a:schemeClr val="bg1"/>
                </a:solidFill>
                <a:latin typeface="Century Gothic" panose="020B0502020202020204" pitchFamily="34" charset="0"/>
              </a:rPr>
              <a:t>trust</a:t>
            </a:r>
            <a:r>
              <a:rPr lang="en-NZ" dirty="0">
                <a:solidFill>
                  <a:schemeClr val="bg1"/>
                </a:solidFill>
                <a:latin typeface="Century Gothic" panose="020B0502020202020204" pitchFamily="34" charset="0"/>
              </a:rPr>
              <a:t> </a:t>
            </a:r>
            <a:endParaRPr lang="en-NZ" dirty="0" smtClean="0">
              <a:solidFill>
                <a:schemeClr val="bg1"/>
              </a:solidFill>
              <a:latin typeface="Century Gothic" panose="020B0502020202020204" pitchFamily="34" charset="0"/>
            </a:endParaRPr>
          </a:p>
          <a:p>
            <a:pPr lvl="0"/>
            <a:r>
              <a:rPr lang="en-NZ" sz="1400" dirty="0" smtClean="0">
                <a:solidFill>
                  <a:schemeClr val="bg1"/>
                </a:solidFill>
                <a:latin typeface="Century Gothic" panose="020B0502020202020204" pitchFamily="34" charset="0"/>
              </a:rPr>
              <a:t>We </a:t>
            </a:r>
            <a:r>
              <a:rPr lang="en-NZ" sz="1400" dirty="0">
                <a:solidFill>
                  <a:schemeClr val="bg1"/>
                </a:solidFill>
                <a:latin typeface="Century Gothic" panose="020B0502020202020204" pitchFamily="34" charset="0"/>
              </a:rPr>
              <a:t>will actively work to grow public confidence through engaging and working in strong partnerships with a wide range of </a:t>
            </a:r>
            <a:r>
              <a:rPr lang="en-NZ" sz="1400" dirty="0" smtClean="0">
                <a:solidFill>
                  <a:schemeClr val="bg1"/>
                </a:solidFill>
                <a:latin typeface="Century Gothic" panose="020B0502020202020204" pitchFamily="34" charset="0"/>
              </a:rPr>
              <a:t>stakeholders. This </a:t>
            </a:r>
            <a:r>
              <a:rPr lang="en-NZ" sz="1400" dirty="0">
                <a:solidFill>
                  <a:schemeClr val="bg1"/>
                </a:solidFill>
                <a:latin typeface="Century Gothic" panose="020B0502020202020204" pitchFamily="34" charset="0"/>
              </a:rPr>
              <a:t>will enable us think holistically to solve complex and cross-cutting issues like child poverty, mental health and housing. We will work to build trust in the solutions that we develop, including rebuilding people’s confidence in the ethical use of data</a:t>
            </a:r>
            <a:r>
              <a:rPr lang="en-NZ" sz="1400" dirty="0" smtClean="0">
                <a:solidFill>
                  <a:schemeClr val="bg1"/>
                </a:solidFill>
                <a:latin typeface="Century Gothic" panose="020B0502020202020204" pitchFamily="34" charset="0"/>
              </a:rPr>
              <a:t>.</a:t>
            </a:r>
          </a:p>
          <a:p>
            <a:pPr lvl="0"/>
            <a:endParaRPr lang="en-NZ" sz="1400" dirty="0">
              <a:solidFill>
                <a:schemeClr val="bg1"/>
              </a:solidFill>
              <a:latin typeface="Century Gothic" panose="020B0502020202020204" pitchFamily="34" charset="0"/>
            </a:endParaRPr>
          </a:p>
          <a:p>
            <a:pPr lvl="0"/>
            <a:r>
              <a:rPr lang="en-NZ" sz="2200" b="1" dirty="0" smtClean="0">
                <a:solidFill>
                  <a:schemeClr val="bg1"/>
                </a:solidFill>
                <a:latin typeface="Century Gothic" panose="020B0502020202020204" pitchFamily="34" charset="0"/>
              </a:rPr>
              <a:t>Clear </a:t>
            </a:r>
            <a:r>
              <a:rPr lang="en-NZ" sz="2200" b="1" dirty="0">
                <a:solidFill>
                  <a:schemeClr val="bg1"/>
                </a:solidFill>
                <a:latin typeface="Century Gothic" panose="020B0502020202020204" pitchFamily="34" charset="0"/>
              </a:rPr>
              <a:t>goals and robust </a:t>
            </a:r>
            <a:r>
              <a:rPr lang="en-NZ" sz="2200" b="1" dirty="0" smtClean="0">
                <a:solidFill>
                  <a:schemeClr val="bg1"/>
                </a:solidFill>
                <a:latin typeface="Century Gothic" panose="020B0502020202020204" pitchFamily="34" charset="0"/>
              </a:rPr>
              <a:t>measurement</a:t>
            </a:r>
            <a:endParaRPr lang="en-NZ" sz="2200" dirty="0" smtClean="0">
              <a:solidFill>
                <a:schemeClr val="bg1"/>
              </a:solidFill>
              <a:latin typeface="Century Gothic" panose="020B0502020202020204" pitchFamily="34" charset="0"/>
            </a:endParaRPr>
          </a:p>
          <a:p>
            <a:pPr lvl="0"/>
            <a:r>
              <a:rPr lang="en-NZ" sz="1400" dirty="0" smtClean="0">
                <a:solidFill>
                  <a:schemeClr val="bg1"/>
                </a:solidFill>
                <a:latin typeface="Century Gothic" panose="020B0502020202020204" pitchFamily="34" charset="0"/>
              </a:rPr>
              <a:t>The </a:t>
            </a:r>
            <a:r>
              <a:rPr lang="en-NZ" sz="1400" dirty="0">
                <a:solidFill>
                  <a:schemeClr val="bg1"/>
                </a:solidFill>
                <a:latin typeface="Century Gothic" panose="020B0502020202020204" pitchFamily="34" charset="0"/>
              </a:rPr>
              <a:t>approach will require government agencies and key stakeholders to </a:t>
            </a:r>
            <a:r>
              <a:rPr lang="en-NZ" sz="1400" dirty="0" smtClean="0">
                <a:solidFill>
                  <a:schemeClr val="bg1"/>
                </a:solidFill>
                <a:latin typeface="Century Gothic" panose="020B0502020202020204" pitchFamily="34" charset="0"/>
              </a:rPr>
              <a:t> </a:t>
            </a:r>
            <a:r>
              <a:rPr lang="en-NZ" sz="1400" dirty="0">
                <a:solidFill>
                  <a:schemeClr val="bg1"/>
                </a:solidFill>
                <a:latin typeface="Century Gothic" panose="020B0502020202020204" pitchFamily="34" charset="0"/>
              </a:rPr>
              <a:t>work </a:t>
            </a:r>
            <a:r>
              <a:rPr lang="en-NZ" sz="1400" dirty="0" smtClean="0">
                <a:solidFill>
                  <a:schemeClr val="bg1"/>
                </a:solidFill>
                <a:latin typeface="Century Gothic" panose="020B0502020202020204" pitchFamily="34" charset="0"/>
              </a:rPr>
              <a:t>towards </a:t>
            </a:r>
            <a:r>
              <a:rPr lang="en-NZ" sz="1400" dirty="0">
                <a:solidFill>
                  <a:schemeClr val="bg1"/>
                </a:solidFill>
                <a:latin typeface="Century Gothic" panose="020B0502020202020204" pitchFamily="34" charset="0"/>
              </a:rPr>
              <a:t>the same goals and outcomes, including measuring the impact of what we do and progress towards goals. We will provide clear direction and guidance for government agencies to enable them to make well considered, fiscally responsible, evidence based choices about where to invest to improve wellbeing and enable them to be prepared to invest now for future benefits</a:t>
            </a:r>
            <a:r>
              <a:rPr lang="en-NZ" sz="1600" dirty="0">
                <a:solidFill>
                  <a:schemeClr val="bg1"/>
                </a:solidFill>
                <a:latin typeface="Century Gothic" panose="020B0502020202020204" pitchFamily="34" charset="0"/>
              </a:rPr>
              <a:t>.</a:t>
            </a:r>
          </a:p>
        </p:txBody>
      </p:sp>
    </p:spTree>
    <p:extLst>
      <p:ext uri="{BB962C8B-B14F-4D97-AF65-F5344CB8AC3E}">
        <p14:creationId xmlns:p14="http://schemas.microsoft.com/office/powerpoint/2010/main" val="1023252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47C20"/>
        </a:solidFill>
        <a:effectLst/>
      </p:bgPr>
    </p:bg>
    <p:spTree>
      <p:nvGrpSpPr>
        <p:cNvPr id="1" name=""/>
        <p:cNvGrpSpPr/>
        <p:nvPr/>
      </p:nvGrpSpPr>
      <p:grpSpPr>
        <a:xfrm>
          <a:off x="0" y="0"/>
          <a:ext cx="0" cy="0"/>
          <a:chOff x="0" y="0"/>
          <a:chExt cx="0" cy="0"/>
        </a:xfrm>
      </p:grpSpPr>
      <p:sp>
        <p:nvSpPr>
          <p:cNvPr id="5" name="Content Placeholder 2"/>
          <p:cNvSpPr txBox="1">
            <a:spLocks/>
          </p:cNvSpPr>
          <p:nvPr/>
        </p:nvSpPr>
        <p:spPr>
          <a:xfrm>
            <a:off x="829407" y="1561693"/>
            <a:ext cx="10630410" cy="48039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endParaRPr lang="en-US" sz="2400" dirty="0" smtClean="0">
              <a:solidFill>
                <a:schemeClr val="bg1"/>
              </a:solidFill>
              <a:cs typeface="Arial" panose="020B0604020202020204" pitchFamily="34" charset="0"/>
            </a:endParaRPr>
          </a:p>
        </p:txBody>
      </p:sp>
      <p:sp>
        <p:nvSpPr>
          <p:cNvPr id="9" name="Title 1"/>
          <p:cNvSpPr txBox="1">
            <a:spLocks/>
          </p:cNvSpPr>
          <p:nvPr/>
        </p:nvSpPr>
        <p:spPr>
          <a:xfrm>
            <a:off x="943706" y="-264486"/>
            <a:ext cx="11346593" cy="15095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10000"/>
              </a:lnSpc>
            </a:pPr>
            <a:endParaRPr lang="en-NZ" sz="4000" b="1" dirty="0" smtClean="0">
              <a:solidFill>
                <a:schemeClr val="bg1"/>
              </a:solidFill>
              <a:latin typeface="Century Gothic" panose="020B0502020202020204" pitchFamily="34" charset="0"/>
              <a:cs typeface="Arial" panose="020B0604020202020204" pitchFamily="34" charset="0"/>
            </a:endParaRPr>
          </a:p>
        </p:txBody>
      </p:sp>
      <p:sp>
        <p:nvSpPr>
          <p:cNvPr id="6" name="TextBox 5"/>
          <p:cNvSpPr txBox="1"/>
          <p:nvPr/>
        </p:nvSpPr>
        <p:spPr>
          <a:xfrm>
            <a:off x="814386" y="1371490"/>
            <a:ext cx="10053640" cy="4047262"/>
          </a:xfrm>
          <a:prstGeom prst="rect">
            <a:avLst/>
          </a:prstGeom>
          <a:noFill/>
        </p:spPr>
        <p:txBody>
          <a:bodyPr wrap="square" rtlCol="0">
            <a:spAutoFit/>
          </a:bodyPr>
          <a:lstStyle/>
          <a:p>
            <a:r>
              <a:rPr lang="en-NZ" sz="2000" b="1" dirty="0">
                <a:solidFill>
                  <a:schemeClr val="bg1"/>
                </a:solidFill>
                <a:latin typeface="Century Gothic" panose="020B0502020202020204" pitchFamily="34" charset="0"/>
              </a:rPr>
              <a:t>Who</a:t>
            </a:r>
            <a:r>
              <a:rPr lang="en-NZ" sz="3000" b="1" dirty="0" smtClean="0">
                <a:solidFill>
                  <a:schemeClr val="bg1"/>
                </a:solidFill>
                <a:latin typeface="Century Gothic" panose="020B0502020202020204" pitchFamily="34" charset="0"/>
              </a:rPr>
              <a:t/>
            </a:r>
            <a:br>
              <a:rPr lang="en-NZ" sz="3000" b="1" dirty="0" smtClean="0">
                <a:solidFill>
                  <a:schemeClr val="bg1"/>
                </a:solidFill>
                <a:latin typeface="Century Gothic" panose="020B0502020202020204" pitchFamily="34" charset="0"/>
              </a:rPr>
            </a:br>
            <a:r>
              <a:rPr lang="en-NZ" dirty="0">
                <a:latin typeface="Century Gothic" panose="020B0502020202020204" pitchFamily="34" charset="0"/>
              </a:rPr>
              <a:t>Service </a:t>
            </a:r>
            <a:r>
              <a:rPr lang="en-NZ" dirty="0" smtClean="0">
                <a:latin typeface="Century Gothic" panose="020B0502020202020204" pitchFamily="34" charset="0"/>
              </a:rPr>
              <a:t>users</a:t>
            </a:r>
            <a:r>
              <a:rPr lang="en-NZ" dirty="0">
                <a:latin typeface="Century Gothic" panose="020B0502020202020204" pitchFamily="34" charset="0"/>
              </a:rPr>
              <a:t>, i</a:t>
            </a:r>
            <a:r>
              <a:rPr lang="en-NZ" dirty="0" smtClean="0">
                <a:latin typeface="Century Gothic" panose="020B0502020202020204" pitchFamily="34" charset="0"/>
              </a:rPr>
              <a:t>wi, Pacific peoples, NGOs</a:t>
            </a:r>
            <a:r>
              <a:rPr lang="en-NZ" dirty="0">
                <a:latin typeface="Century Gothic" panose="020B0502020202020204" pitchFamily="34" charset="0"/>
              </a:rPr>
              <a:t>, Govt </a:t>
            </a:r>
            <a:r>
              <a:rPr lang="en-NZ" dirty="0" smtClean="0">
                <a:latin typeface="Century Gothic" panose="020B0502020202020204" pitchFamily="34" charset="0"/>
              </a:rPr>
              <a:t>agencies</a:t>
            </a:r>
            <a:r>
              <a:rPr lang="en-NZ" dirty="0">
                <a:latin typeface="Century Gothic" panose="020B0502020202020204" pitchFamily="34" charset="0"/>
              </a:rPr>
              <a:t>, Peak </a:t>
            </a:r>
            <a:r>
              <a:rPr lang="en-NZ" dirty="0" smtClean="0">
                <a:latin typeface="Century Gothic" panose="020B0502020202020204" pitchFamily="34" charset="0"/>
              </a:rPr>
              <a:t>Bodies, disabled people and the general public.</a:t>
            </a:r>
          </a:p>
          <a:p>
            <a:pPr>
              <a:spcBef>
                <a:spcPts val="600"/>
              </a:spcBef>
            </a:pPr>
            <a:r>
              <a:rPr lang="en-NZ" sz="2000" b="1" dirty="0" smtClean="0">
                <a:solidFill>
                  <a:schemeClr val="bg1"/>
                </a:solidFill>
                <a:latin typeface="Century Gothic" panose="020B0502020202020204" pitchFamily="34" charset="0"/>
              </a:rPr>
              <a:t>When</a:t>
            </a:r>
            <a:r>
              <a:rPr lang="en-NZ" dirty="0" smtClean="0">
                <a:latin typeface="Century Gothic" panose="020B0502020202020204" pitchFamily="34" charset="0"/>
              </a:rPr>
              <a:t/>
            </a:r>
            <a:br>
              <a:rPr lang="en-NZ" dirty="0" smtClean="0">
                <a:latin typeface="Century Gothic" panose="020B0502020202020204" pitchFamily="34" charset="0"/>
              </a:rPr>
            </a:br>
            <a:r>
              <a:rPr lang="en-NZ" dirty="0" smtClean="0">
                <a:latin typeface="Century Gothic" panose="020B0502020202020204" pitchFamily="34" charset="0"/>
              </a:rPr>
              <a:t>The first phase of regional </a:t>
            </a:r>
            <a:r>
              <a:rPr lang="en-NZ" dirty="0">
                <a:latin typeface="Century Gothic" panose="020B0502020202020204" pitchFamily="34" charset="0"/>
              </a:rPr>
              <a:t>engagement will take place </a:t>
            </a:r>
            <a:r>
              <a:rPr lang="en-NZ" dirty="0" smtClean="0">
                <a:latin typeface="Century Gothic" panose="020B0502020202020204" pitchFamily="34" charset="0"/>
              </a:rPr>
              <a:t>from May until August 2018. A secondary consultation process will take place late 2018 and early 2019 once the policy has been drafted.</a:t>
            </a:r>
          </a:p>
          <a:p>
            <a:pPr>
              <a:spcBef>
                <a:spcPts val="600"/>
              </a:spcBef>
            </a:pPr>
            <a:r>
              <a:rPr lang="en-NZ" sz="2000" b="1" dirty="0" smtClean="0">
                <a:solidFill>
                  <a:schemeClr val="bg1"/>
                </a:solidFill>
                <a:latin typeface="Century Gothic" panose="020B0502020202020204" pitchFamily="34" charset="0"/>
              </a:rPr>
              <a:t>Where</a:t>
            </a:r>
            <a:r>
              <a:rPr lang="en-NZ" dirty="0" smtClean="0">
                <a:latin typeface="Century Gothic" panose="020B0502020202020204" pitchFamily="34" charset="0"/>
              </a:rPr>
              <a:t/>
            </a:r>
            <a:br>
              <a:rPr lang="en-NZ" dirty="0" smtClean="0">
                <a:latin typeface="Century Gothic" panose="020B0502020202020204" pitchFamily="34" charset="0"/>
              </a:rPr>
            </a:br>
            <a:r>
              <a:rPr lang="en-NZ" dirty="0" smtClean="0">
                <a:latin typeface="Century Gothic" panose="020B0502020202020204" pitchFamily="34" charset="0"/>
              </a:rPr>
              <a:t>This is a NZ-wide engagement process. There will be over 100 engagement sessions across all stakeholders.</a:t>
            </a:r>
          </a:p>
          <a:p>
            <a:pPr>
              <a:spcBef>
                <a:spcPts val="600"/>
              </a:spcBef>
            </a:pPr>
            <a:r>
              <a:rPr lang="en-NZ" sz="2000" b="1" dirty="0" smtClean="0">
                <a:solidFill>
                  <a:schemeClr val="bg1"/>
                </a:solidFill>
                <a:latin typeface="Century Gothic" panose="020B0502020202020204" pitchFamily="34" charset="0"/>
              </a:rPr>
              <a:t>How </a:t>
            </a:r>
            <a:r>
              <a:rPr lang="en-NZ" sz="2000" b="1" dirty="0">
                <a:solidFill>
                  <a:schemeClr val="bg1"/>
                </a:solidFill>
                <a:latin typeface="Century Gothic" panose="020B0502020202020204" pitchFamily="34" charset="0"/>
              </a:rPr>
              <a:t/>
            </a:r>
            <a:br>
              <a:rPr lang="en-NZ" sz="2000" b="1" dirty="0">
                <a:solidFill>
                  <a:schemeClr val="bg1"/>
                </a:solidFill>
                <a:latin typeface="Century Gothic" panose="020B0502020202020204" pitchFamily="34" charset="0"/>
              </a:rPr>
            </a:br>
            <a:r>
              <a:rPr lang="en-NZ" dirty="0">
                <a:latin typeface="Century Gothic" panose="020B0502020202020204" pitchFamily="34" charset="0"/>
              </a:rPr>
              <a:t>We will conduct direct engagement sessions </a:t>
            </a:r>
            <a:r>
              <a:rPr lang="en-NZ" dirty="0" smtClean="0">
                <a:latin typeface="Century Gothic" panose="020B0502020202020204" pitchFamily="34" charset="0"/>
              </a:rPr>
              <a:t>and offer the opportunity for people to provide feedback online.  Both processes will allow for anonymised feedback.</a:t>
            </a:r>
            <a:endParaRPr lang="en-NZ" dirty="0">
              <a:latin typeface="Century Gothic" panose="020B0502020202020204" pitchFamily="34" charset="0"/>
            </a:endParaRPr>
          </a:p>
        </p:txBody>
      </p:sp>
      <p:sp>
        <p:nvSpPr>
          <p:cNvPr id="8" name="Title 1"/>
          <p:cNvSpPr txBox="1">
            <a:spLocks/>
          </p:cNvSpPr>
          <p:nvPr/>
        </p:nvSpPr>
        <p:spPr>
          <a:xfrm>
            <a:off x="829406" y="-244084"/>
            <a:ext cx="11346593" cy="15095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10000"/>
              </a:lnSpc>
            </a:pPr>
            <a:r>
              <a:rPr lang="en-NZ" sz="4000" b="1" dirty="0" smtClean="0">
                <a:solidFill>
                  <a:schemeClr val="bg1"/>
                </a:solidFill>
                <a:latin typeface="Century Gothic" panose="020B0502020202020204" pitchFamily="34" charset="0"/>
                <a:cs typeface="Arial" panose="020B0604020202020204" pitchFamily="34" charset="0"/>
              </a:rPr>
              <a:t>Developing the policy</a:t>
            </a:r>
          </a:p>
        </p:txBody>
      </p:sp>
    </p:spTree>
    <p:extLst>
      <p:ext uri="{BB962C8B-B14F-4D97-AF65-F5344CB8AC3E}">
        <p14:creationId xmlns:p14="http://schemas.microsoft.com/office/powerpoint/2010/main" val="26993686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15576</TotalTime>
  <Words>2604</Words>
  <Application>Microsoft Office PowerPoint</Application>
  <PresentationFormat>Custom</PresentationFormat>
  <Paragraphs>162</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NZ Government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Social Investment</dc:title>
  <dc:creator>Claire Lord [SSC]</dc:creator>
  <cp:lastModifiedBy>Catherine Brennan</cp:lastModifiedBy>
  <cp:revision>623</cp:revision>
  <cp:lastPrinted>2018-06-20T21:18:59Z</cp:lastPrinted>
  <dcterms:created xsi:type="dcterms:W3CDTF">2016-04-18T03:19:15Z</dcterms:created>
  <dcterms:modified xsi:type="dcterms:W3CDTF">2018-06-20T21:28:35Z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A10574271</vt:lpwstr>
  </property>
  <property fmtid="{D5CDD505-2E9C-101B-9397-08002B2CF9AE}" pid="4" name="Objective-Title">
    <vt:lpwstr>Presentation 4 SIA - Your voice, your data, your say on social wellbeing</vt:lpwstr>
  </property>
  <property fmtid="{D5CDD505-2E9C-101B-9397-08002B2CF9AE}" pid="5" name="Objective-Comment">
    <vt:lpwstr/>
  </property>
  <property fmtid="{D5CDD505-2E9C-101B-9397-08002B2CF9AE}" pid="6" name="Objective-CreationStamp">
    <vt:filetime>2018-06-20T05:55:12Z</vt:filetime>
  </property>
  <property fmtid="{D5CDD505-2E9C-101B-9397-08002B2CF9AE}" pid="7" name="Objective-IsApproved">
    <vt:bool>false</vt:bool>
  </property>
  <property fmtid="{D5CDD505-2E9C-101B-9397-08002B2CF9AE}" pid="8" name="Objective-IsPublished">
    <vt:bool>false</vt:bool>
  </property>
  <property fmtid="{D5CDD505-2E9C-101B-9397-08002B2CF9AE}" pid="9" name="Objective-DatePublished">
    <vt:lpwstr/>
  </property>
  <property fmtid="{D5CDD505-2E9C-101B-9397-08002B2CF9AE}" pid="10" name="Objective-ModificationStamp">
    <vt:filetime>2018-06-20T21:13:33Z</vt:filetime>
  </property>
  <property fmtid="{D5CDD505-2E9C-101B-9397-08002B2CF9AE}" pid="11" name="Objective-Owner">
    <vt:lpwstr>Catherine Brennan</vt:lpwstr>
  </property>
  <property fmtid="{D5CDD505-2E9C-101B-9397-08002B2CF9AE}" pid="12" name="Objective-Path">
    <vt:lpwstr>Global Folder:MSD INFORMATION REPOSITORY:Office &amp; Ministries:Office for Disability Issues:Advice - second opinion, provided to other agencies:Statistics:ODI/Statistics NZ Working Group:Meetings of Disability Data and Evidence Working Group:2018:Papers:</vt:lpwstr>
  </property>
  <property fmtid="{D5CDD505-2E9C-101B-9397-08002B2CF9AE}" pid="13" name="Objective-Parent">
    <vt:lpwstr>Papers</vt:lpwstr>
  </property>
  <property fmtid="{D5CDD505-2E9C-101B-9397-08002B2CF9AE}" pid="14" name="Objective-State">
    <vt:lpwstr>Being Edited</vt:lpwstr>
  </property>
  <property fmtid="{D5CDD505-2E9C-101B-9397-08002B2CF9AE}" pid="15" name="Objective-Version">
    <vt:lpwstr>2.1</vt:lpwstr>
  </property>
  <property fmtid="{D5CDD505-2E9C-101B-9397-08002B2CF9AE}" pid="16" name="Objective-VersionNumber">
    <vt:r8>3</vt:r8>
  </property>
  <property fmtid="{D5CDD505-2E9C-101B-9397-08002B2CF9AE}" pid="17" name="Objective-VersionComment">
    <vt:lpwstr/>
  </property>
  <property fmtid="{D5CDD505-2E9C-101B-9397-08002B2CF9AE}" pid="18" name="Objective-FileNumber">
    <vt:lpwstr>OM/DI/07/20/15-11336</vt:lpwstr>
  </property>
  <property fmtid="{D5CDD505-2E9C-101B-9397-08002B2CF9AE}" pid="19" name="Objective-Classification">
    <vt:lpwstr>[Inherited - In Confidence]</vt:lpwstr>
  </property>
  <property fmtid="{D5CDD505-2E9C-101B-9397-08002B2CF9AE}" pid="20" name="Objective-Caveats">
    <vt:lpwstr/>
  </property>
  <property fmtid="{D5CDD505-2E9C-101B-9397-08002B2CF9AE}" pid="21" name="Objective-Document Status [system]">
    <vt:lpwstr>Work in Progress</vt:lpwstr>
  </property>
  <property fmtid="{D5CDD505-2E9C-101B-9397-08002B2CF9AE}" pid="22" name="Objective-Email is Vaulted? [system]">
    <vt:lpwstr/>
  </property>
  <property fmtid="{D5CDD505-2E9C-101B-9397-08002B2CF9AE}" pid="23" name="Objective-Report Type [system]">
    <vt:lpwstr>General</vt:lpwstr>
  </property>
</Properties>
</file>